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44"/>
  </p:notesMasterIdLst>
  <p:sldIdLst>
    <p:sldId id="285" r:id="rId2"/>
    <p:sldId id="258" r:id="rId3"/>
    <p:sldId id="412" r:id="rId4"/>
    <p:sldId id="259" r:id="rId5"/>
    <p:sldId id="286" r:id="rId6"/>
    <p:sldId id="287" r:id="rId7"/>
    <p:sldId id="288" r:id="rId8"/>
    <p:sldId id="314" r:id="rId9"/>
    <p:sldId id="289" r:id="rId10"/>
    <p:sldId id="291" r:id="rId11"/>
    <p:sldId id="290" r:id="rId12"/>
    <p:sldId id="301" r:id="rId13"/>
    <p:sldId id="294" r:id="rId14"/>
    <p:sldId id="413" r:id="rId15"/>
    <p:sldId id="292" r:id="rId16"/>
    <p:sldId id="293" r:id="rId17"/>
    <p:sldId id="295" r:id="rId18"/>
    <p:sldId id="297" r:id="rId19"/>
    <p:sldId id="296" r:id="rId20"/>
    <p:sldId id="298" r:id="rId21"/>
    <p:sldId id="299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03" r:id="rId32"/>
    <p:sldId id="415" r:id="rId33"/>
    <p:sldId id="311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420" r:id="rId47"/>
    <p:sldId id="367" r:id="rId48"/>
    <p:sldId id="368" r:id="rId49"/>
    <p:sldId id="355" r:id="rId50"/>
    <p:sldId id="425" r:id="rId51"/>
    <p:sldId id="369" r:id="rId52"/>
    <p:sldId id="414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421" r:id="rId64"/>
    <p:sldId id="417" r:id="rId65"/>
    <p:sldId id="312" r:id="rId66"/>
    <p:sldId id="315" r:id="rId67"/>
    <p:sldId id="423" r:id="rId68"/>
    <p:sldId id="317" r:id="rId69"/>
    <p:sldId id="316" r:id="rId70"/>
    <p:sldId id="318" r:id="rId71"/>
    <p:sldId id="320" r:id="rId72"/>
    <p:sldId id="319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13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84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416" r:id="rId98"/>
    <p:sldId id="422" r:id="rId99"/>
    <p:sldId id="418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92" r:id="rId108"/>
    <p:sldId id="393" r:id="rId109"/>
    <p:sldId id="426" r:id="rId110"/>
    <p:sldId id="394" r:id="rId111"/>
    <p:sldId id="395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4" r:id="rId121"/>
    <p:sldId id="405" r:id="rId122"/>
    <p:sldId id="406" r:id="rId123"/>
    <p:sldId id="407" r:id="rId124"/>
    <p:sldId id="408" r:id="rId125"/>
    <p:sldId id="409" r:id="rId126"/>
    <p:sldId id="410" r:id="rId127"/>
    <p:sldId id="411" r:id="rId128"/>
    <p:sldId id="419" r:id="rId129"/>
    <p:sldId id="329" r:id="rId130"/>
    <p:sldId id="334" r:id="rId131"/>
    <p:sldId id="331" r:id="rId132"/>
    <p:sldId id="332" r:id="rId133"/>
    <p:sldId id="333" r:id="rId134"/>
    <p:sldId id="335" r:id="rId135"/>
    <p:sldId id="336" r:id="rId136"/>
    <p:sldId id="337" r:id="rId137"/>
    <p:sldId id="338" r:id="rId138"/>
    <p:sldId id="339" r:id="rId139"/>
    <p:sldId id="340" r:id="rId140"/>
    <p:sldId id="341" r:id="rId141"/>
    <p:sldId id="342" r:id="rId142"/>
    <p:sldId id="424" r:id="rId143"/>
  </p:sldIdLst>
  <p:sldSz cx="9144000" cy="6858000" type="screen4x3"/>
  <p:notesSz cx="6934200" cy="9232900"/>
  <p:custDataLst>
    <p:tags r:id="rId146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003" autoAdjust="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-104" y="-120"/>
      </p:cViewPr>
      <p:guideLst>
        <p:guide orient="horz" pos="2160"/>
        <p:guide orient="horz" pos="211"/>
        <p:guide orient="horz" pos="288"/>
        <p:guide orient="horz" pos="893"/>
        <p:guide orient="horz" pos="3568"/>
        <p:guide orient="horz" pos="3888"/>
        <p:guide pos="514"/>
        <p:guide pos="2880"/>
        <p:guide pos="895"/>
        <p:guide pos="219"/>
        <p:guide pos="4867"/>
        <p:guide pos="5244"/>
        <p:guide pos="55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printerSettings" Target="printerSettings/printerSettings1.bin"/><Relationship Id="rId146" Type="http://schemas.openxmlformats.org/officeDocument/2006/relationships/tags" Target="tags/tag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619AE-C137-4B2F-AF27-5CBDD92B8B29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86263"/>
            <a:ext cx="5546725" cy="4154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96C90-C805-4397-AB6F-50B29E8B7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0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5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667A1-4AC3-4E22-8CDB-297D38B2BBA7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P2_FCH\p2\008_Presentations\Active Jobs\7000-7999\7383-14  _Transforming Enterprise IT_Hushon\Support\NEW Brand Cover Blank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2878539" name="Rectangle 75"/>
          <p:cNvSpPr>
            <a:spLocks noGrp="1" noChangeArrowheads="1"/>
          </p:cNvSpPr>
          <p:nvPr>
            <p:ph type="ctrTitle"/>
          </p:nvPr>
        </p:nvSpPr>
        <p:spPr>
          <a:xfrm>
            <a:off x="315406" y="4773963"/>
            <a:ext cx="4876270" cy="626400"/>
          </a:xfrm>
        </p:spPr>
        <p:txBody>
          <a:bodyPr anchor="t"/>
          <a:lstStyle>
            <a:lvl1pPr algn="l">
              <a:defRPr sz="2200">
                <a:solidFill>
                  <a:srgbClr val="0668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78540" name="Rectangle 76"/>
          <p:cNvSpPr>
            <a:spLocks noGrp="1" noChangeArrowheads="1"/>
          </p:cNvSpPr>
          <p:nvPr>
            <p:ph type="subTitle" idx="1"/>
          </p:nvPr>
        </p:nvSpPr>
        <p:spPr>
          <a:xfrm>
            <a:off x="323873" y="5625350"/>
            <a:ext cx="3491621" cy="221599"/>
          </a:xfrm>
        </p:spPr>
        <p:txBody>
          <a:bodyPr/>
          <a:lstStyle>
            <a:lvl1pPr marL="0" indent="0" algn="l">
              <a:spcBef>
                <a:spcPts val="400"/>
              </a:spcBef>
              <a:buFontTx/>
              <a:buNone/>
              <a:defRPr sz="1600">
                <a:solidFill>
                  <a:srgbClr val="636466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Text Box 66"/>
          <p:cNvSpPr txBox="1">
            <a:spLocks noChangeArrowheads="1"/>
          </p:cNvSpPr>
          <p:nvPr userDrawn="1"/>
        </p:nvSpPr>
        <p:spPr bwMode="auto">
          <a:xfrm>
            <a:off x="366713" y="6567468"/>
            <a:ext cx="407828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l" defTabSz="820738">
              <a:spcBef>
                <a:spcPct val="50000"/>
              </a:spcBef>
            </a:pPr>
            <a:r>
              <a:rPr lang="en-US" sz="1200" kern="1200" dirty="0" smtClean="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+mn-cs"/>
              </a:rPr>
              <a:t>Copyright (c) 2013-Present Computer Sciences Corporation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:\P2_FCH\p2\008_Presentations\Active Jobs\7000-7999\7383-14  _Transforming Enterprise IT_Hushon\Support\NEW Brand Cover Blank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2878539" name="Rectangle 75"/>
          <p:cNvSpPr>
            <a:spLocks noGrp="1" noChangeArrowheads="1"/>
          </p:cNvSpPr>
          <p:nvPr>
            <p:ph type="ctrTitle"/>
          </p:nvPr>
        </p:nvSpPr>
        <p:spPr>
          <a:xfrm>
            <a:off x="315406" y="4773963"/>
            <a:ext cx="4876270" cy="626400"/>
          </a:xfrm>
        </p:spPr>
        <p:txBody>
          <a:bodyPr anchor="t"/>
          <a:lstStyle>
            <a:lvl1pPr algn="l">
              <a:defRPr sz="2200">
                <a:solidFill>
                  <a:srgbClr val="0668A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78540" name="Rectangle 76"/>
          <p:cNvSpPr>
            <a:spLocks noGrp="1" noChangeArrowheads="1"/>
          </p:cNvSpPr>
          <p:nvPr>
            <p:ph type="subTitle" idx="1"/>
          </p:nvPr>
        </p:nvSpPr>
        <p:spPr>
          <a:xfrm>
            <a:off x="323873" y="5625350"/>
            <a:ext cx="3491621" cy="221599"/>
          </a:xfrm>
        </p:spPr>
        <p:txBody>
          <a:bodyPr/>
          <a:lstStyle>
            <a:lvl1pPr marL="0" indent="0" algn="l">
              <a:spcBef>
                <a:spcPts val="400"/>
              </a:spcBef>
              <a:buFontTx/>
              <a:buNone/>
              <a:defRPr sz="1600">
                <a:solidFill>
                  <a:srgbClr val="636466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Text Box 66"/>
          <p:cNvSpPr txBox="1">
            <a:spLocks noChangeArrowheads="1"/>
          </p:cNvSpPr>
          <p:nvPr userDrawn="1"/>
        </p:nvSpPr>
        <p:spPr bwMode="auto">
          <a:xfrm>
            <a:off x="366713" y="6575663"/>
            <a:ext cx="38084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 defTabSz="820738">
              <a:spcBef>
                <a:spcPct val="50000"/>
              </a:spcBef>
            </a:pPr>
            <a:r>
              <a:rPr lang="en-US" sz="1100" dirty="0" smtClean="0">
                <a:solidFill>
                  <a:srgbClr val="636466"/>
                </a:solidFill>
              </a:rPr>
              <a:t>CSC Proprietary and Confidential</a:t>
            </a:r>
            <a:endParaRPr lang="en-US" sz="1100" dirty="0">
              <a:solidFill>
                <a:srgbClr val="63646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5962"/>
            <a:ext cx="8408987" cy="78581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589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7200"/>
            <a:ext cx="8408987" cy="78581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6713" y="1412532"/>
            <a:ext cx="4151312" cy="1597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387" y="1412532"/>
            <a:ext cx="4151313" cy="1597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2" y="457200"/>
            <a:ext cx="8408987" cy="7253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1412532"/>
            <a:ext cx="4151376" cy="350865"/>
          </a:xfrm>
          <a:solidFill>
            <a:srgbClr val="5491C7"/>
          </a:solidFill>
        </p:spPr>
        <p:txBody>
          <a:bodyPr lIns="36576" tIns="36576" rIns="36576" bIns="36576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713" y="1870946"/>
            <a:ext cx="4151376" cy="1597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387" y="1412532"/>
            <a:ext cx="4151313" cy="350865"/>
          </a:xfrm>
          <a:solidFill>
            <a:srgbClr val="76A72F"/>
          </a:solidFill>
        </p:spPr>
        <p:txBody>
          <a:bodyPr lIns="36576" tIns="36576" rIns="36576" bIns="36576" anchor="t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387" y="1881337"/>
            <a:ext cx="4151313" cy="1597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7200"/>
            <a:ext cx="8408987" cy="78581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7175500" cy="785813"/>
          </a:xfr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/>
          </p:cNvSpPr>
          <p:nvPr userDrawn="1"/>
        </p:nvSpPr>
        <p:spPr bwMode="auto">
          <a:xfrm>
            <a:off x="351365" y="5986475"/>
            <a:ext cx="8441797" cy="5191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lIns="0" tIns="0" rIns="-5080" bIns="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1400" dirty="0">
              <a:solidFill>
                <a:schemeClr val="tx1"/>
              </a:solidFill>
              <a:latin typeface="Arial Bold" pitchFamily="34" charset="0"/>
              <a:ea typeface="Gotham Book" charset="0"/>
              <a:cs typeface="Arial Bold" pitchFamily="34" charset="0"/>
              <a:sym typeface="Gotham Book" charset="0"/>
            </a:endParaRPr>
          </a:p>
        </p:txBody>
      </p:sp>
      <p:grpSp>
        <p:nvGrpSpPr>
          <p:cNvPr id="9" name="Group 7"/>
          <p:cNvGrpSpPr>
            <a:grpSpLocks/>
          </p:cNvGrpSpPr>
          <p:nvPr userDrawn="1"/>
        </p:nvGrpSpPr>
        <p:grpSpPr bwMode="auto">
          <a:xfrm>
            <a:off x="352425" y="327025"/>
            <a:ext cx="977900" cy="544513"/>
            <a:chOff x="0" y="0"/>
            <a:chExt cx="616" cy="343"/>
          </a:xfrm>
        </p:grpSpPr>
        <p:sp>
          <p:nvSpPr>
            <p:cNvPr id="10" name="Freeform 3"/>
            <p:cNvSpPr>
              <a:spLocks/>
            </p:cNvSpPr>
            <p:nvPr/>
          </p:nvSpPr>
          <p:spPr bwMode="auto">
            <a:xfrm>
              <a:off x="0" y="0"/>
              <a:ext cx="616" cy="343"/>
            </a:xfrm>
            <a:custGeom>
              <a:avLst/>
              <a:gdLst>
                <a:gd name="T0" fmla="*/ 523 w 21600"/>
                <a:gd name="T1" fmla="*/ 343 h 21600"/>
                <a:gd name="T2" fmla="*/ 616 w 21600"/>
                <a:gd name="T3" fmla="*/ 252 h 21600"/>
                <a:gd name="T4" fmla="*/ 616 w 21600"/>
                <a:gd name="T5" fmla="*/ 0 h 21600"/>
                <a:gd name="T6" fmla="*/ 93 w 21600"/>
                <a:gd name="T7" fmla="*/ 0 h 21600"/>
                <a:gd name="T8" fmla="*/ 0 w 21600"/>
                <a:gd name="T9" fmla="*/ 92 h 21600"/>
                <a:gd name="T10" fmla="*/ 0 w 21600"/>
                <a:gd name="T11" fmla="*/ 343 h 21600"/>
                <a:gd name="T12" fmla="*/ 523 w 21600"/>
                <a:gd name="T13" fmla="*/ 343 h 21600"/>
                <a:gd name="T14" fmla="*/ 523 w 21600"/>
                <a:gd name="T15" fmla="*/ 34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600"/>
                <a:gd name="T25" fmla="*/ 0 h 21600"/>
                <a:gd name="T26" fmla="*/ 21600 w 21600"/>
                <a:gd name="T27" fmla="*/ 2160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8330" y="21600"/>
                  </a:moveTo>
                  <a:lnTo>
                    <a:pt x="21600" y="15845"/>
                  </a:lnTo>
                  <a:lnTo>
                    <a:pt x="21600" y="0"/>
                  </a:lnTo>
                  <a:lnTo>
                    <a:pt x="3270" y="0"/>
                  </a:lnTo>
                  <a:lnTo>
                    <a:pt x="0" y="5823"/>
                  </a:lnTo>
                  <a:lnTo>
                    <a:pt x="0" y="21600"/>
                  </a:lnTo>
                  <a:lnTo>
                    <a:pt x="18330" y="21600"/>
                  </a:lnTo>
                  <a:close/>
                  <a:moveTo>
                    <a:pt x="18330" y="21600"/>
                  </a:moveTo>
                </a:path>
              </a:pathLst>
            </a:custGeom>
            <a:solidFill>
              <a:srgbClr val="EE2525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" name="Freeform 4"/>
            <p:cNvSpPr>
              <a:spLocks/>
            </p:cNvSpPr>
            <p:nvPr/>
          </p:nvSpPr>
          <p:spPr bwMode="auto">
            <a:xfrm>
              <a:off x="75" y="90"/>
              <a:ext cx="150" cy="166"/>
            </a:xfrm>
            <a:custGeom>
              <a:avLst/>
              <a:gdLst>
                <a:gd name="T0" fmla="*/ 124 w 21600"/>
                <a:gd name="T1" fmla="*/ 110 h 21600"/>
                <a:gd name="T2" fmla="*/ 123 w 21600"/>
                <a:gd name="T3" fmla="*/ 111 h 21600"/>
                <a:gd name="T4" fmla="*/ 83 w 21600"/>
                <a:gd name="T5" fmla="*/ 129 h 21600"/>
                <a:gd name="T6" fmla="*/ 55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3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3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2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4 w 21600"/>
                <a:gd name="T33" fmla="*/ 110 h 21600"/>
                <a:gd name="T34" fmla="*/ 124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7908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5877" y="15951"/>
                    <a:pt x="14585" y="16782"/>
                    <a:pt x="12000" y="16782"/>
                  </a:cubicBezTo>
                  <a:cubicBezTo>
                    <a:pt x="10338" y="16782"/>
                    <a:pt x="9046" y="16283"/>
                    <a:pt x="7938" y="15452"/>
                  </a:cubicBezTo>
                  <a:cubicBezTo>
                    <a:pt x="6646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000" y="4652"/>
                  </a:cubicBezTo>
                  <a:cubicBezTo>
                    <a:pt x="14215" y="4652"/>
                    <a:pt x="15692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015" y="1329"/>
                    <a:pt x="16431" y="0"/>
                    <a:pt x="12000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477" y="16948"/>
                    <a:pt x="4062" y="18942"/>
                  </a:cubicBezTo>
                  <a:cubicBezTo>
                    <a:pt x="6092" y="20603"/>
                    <a:pt x="8862" y="21600"/>
                    <a:pt x="11815" y="21600"/>
                  </a:cubicBezTo>
                  <a:cubicBezTo>
                    <a:pt x="16246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7908" y="14289"/>
                  </a:lnTo>
                  <a:close/>
                  <a:moveTo>
                    <a:pt x="17908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386" y="90"/>
              <a:ext cx="150" cy="166"/>
            </a:xfrm>
            <a:custGeom>
              <a:avLst/>
              <a:gdLst>
                <a:gd name="T0" fmla="*/ 126 w 21600"/>
                <a:gd name="T1" fmla="*/ 110 h 21600"/>
                <a:gd name="T2" fmla="*/ 123 w 21600"/>
                <a:gd name="T3" fmla="*/ 111 h 21600"/>
                <a:gd name="T4" fmla="*/ 85 w 21600"/>
                <a:gd name="T5" fmla="*/ 129 h 21600"/>
                <a:gd name="T6" fmla="*/ 56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5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5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3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6 w 21600"/>
                <a:gd name="T33" fmla="*/ 110 h 21600"/>
                <a:gd name="T34" fmla="*/ 126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8092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6062" y="15951"/>
                    <a:pt x="14585" y="16782"/>
                    <a:pt x="12185" y="16782"/>
                  </a:cubicBezTo>
                  <a:cubicBezTo>
                    <a:pt x="10523" y="16782"/>
                    <a:pt x="9046" y="16283"/>
                    <a:pt x="8123" y="15452"/>
                  </a:cubicBezTo>
                  <a:cubicBezTo>
                    <a:pt x="6831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185" y="4652"/>
                  </a:cubicBezTo>
                  <a:cubicBezTo>
                    <a:pt x="14215" y="4652"/>
                    <a:pt x="15877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200" y="1329"/>
                    <a:pt x="16431" y="0"/>
                    <a:pt x="12185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662" y="16948"/>
                    <a:pt x="4062" y="18942"/>
                  </a:cubicBezTo>
                  <a:cubicBezTo>
                    <a:pt x="6092" y="20603"/>
                    <a:pt x="8862" y="21600"/>
                    <a:pt x="12000" y="21600"/>
                  </a:cubicBezTo>
                  <a:cubicBezTo>
                    <a:pt x="16431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8092" y="14289"/>
                  </a:lnTo>
                  <a:close/>
                  <a:moveTo>
                    <a:pt x="18092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239" y="90"/>
              <a:ext cx="129" cy="164"/>
            </a:xfrm>
            <a:custGeom>
              <a:avLst/>
              <a:gdLst>
                <a:gd name="T0" fmla="*/ 129 w 21600"/>
                <a:gd name="T1" fmla="*/ 113 h 21600"/>
                <a:gd name="T2" fmla="*/ 80 w 21600"/>
                <a:gd name="T3" fmla="*/ 65 h 21600"/>
                <a:gd name="T4" fmla="*/ 74 w 21600"/>
                <a:gd name="T5" fmla="*/ 64 h 21600"/>
                <a:gd name="T6" fmla="*/ 46 w 21600"/>
                <a:gd name="T7" fmla="*/ 47 h 21600"/>
                <a:gd name="T8" fmla="*/ 46 w 21600"/>
                <a:gd name="T9" fmla="*/ 46 h 21600"/>
                <a:gd name="T10" fmla="*/ 64 w 21600"/>
                <a:gd name="T11" fmla="*/ 36 h 21600"/>
                <a:gd name="T12" fmla="*/ 95 w 21600"/>
                <a:gd name="T13" fmla="*/ 44 h 21600"/>
                <a:gd name="T14" fmla="*/ 98 w 21600"/>
                <a:gd name="T15" fmla="*/ 47 h 21600"/>
                <a:gd name="T16" fmla="*/ 125 w 21600"/>
                <a:gd name="T17" fmla="*/ 22 h 21600"/>
                <a:gd name="T18" fmla="*/ 124 w 21600"/>
                <a:gd name="T19" fmla="*/ 20 h 21600"/>
                <a:gd name="T20" fmla="*/ 120 w 21600"/>
                <a:gd name="T21" fmla="*/ 18 h 21600"/>
                <a:gd name="T22" fmla="*/ 64 w 21600"/>
                <a:gd name="T23" fmla="*/ 0 h 21600"/>
                <a:gd name="T24" fmla="*/ 8 w 21600"/>
                <a:gd name="T25" fmla="*/ 50 h 21600"/>
                <a:gd name="T26" fmla="*/ 43 w 21600"/>
                <a:gd name="T27" fmla="*/ 94 h 21600"/>
                <a:gd name="T28" fmla="*/ 50 w 21600"/>
                <a:gd name="T29" fmla="*/ 97 h 21600"/>
                <a:gd name="T30" fmla="*/ 60 w 21600"/>
                <a:gd name="T31" fmla="*/ 99 h 21600"/>
                <a:gd name="T32" fmla="*/ 89 w 21600"/>
                <a:gd name="T33" fmla="*/ 117 h 21600"/>
                <a:gd name="T34" fmla="*/ 70 w 21600"/>
                <a:gd name="T35" fmla="*/ 130 h 21600"/>
                <a:gd name="T36" fmla="*/ 31 w 21600"/>
                <a:gd name="T37" fmla="*/ 116 h 21600"/>
                <a:gd name="T38" fmla="*/ 26 w 21600"/>
                <a:gd name="T39" fmla="*/ 112 h 21600"/>
                <a:gd name="T40" fmla="*/ 0 w 21600"/>
                <a:gd name="T41" fmla="*/ 137 h 21600"/>
                <a:gd name="T42" fmla="*/ 1 w 21600"/>
                <a:gd name="T43" fmla="*/ 139 h 21600"/>
                <a:gd name="T44" fmla="*/ 5 w 21600"/>
                <a:gd name="T45" fmla="*/ 141 h 21600"/>
                <a:gd name="T46" fmla="*/ 69 w 21600"/>
                <a:gd name="T47" fmla="*/ 164 h 21600"/>
                <a:gd name="T48" fmla="*/ 129 w 21600"/>
                <a:gd name="T49" fmla="*/ 114 h 21600"/>
                <a:gd name="T50" fmla="*/ 129 w 21600"/>
                <a:gd name="T51" fmla="*/ 113 h 21600"/>
                <a:gd name="T52" fmla="*/ 129 w 21600"/>
                <a:gd name="T53" fmla="*/ 113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1600"/>
                <a:gd name="T82" fmla="*/ 0 h 21600"/>
                <a:gd name="T83" fmla="*/ 21600 w 21600"/>
                <a:gd name="T84" fmla="*/ 21600 h 216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1600" h="21600">
                  <a:moveTo>
                    <a:pt x="21600" y="14902"/>
                  </a:moveTo>
                  <a:cubicBezTo>
                    <a:pt x="21600" y="11386"/>
                    <a:pt x="18606" y="9712"/>
                    <a:pt x="13473" y="8540"/>
                  </a:cubicBezTo>
                  <a:cubicBezTo>
                    <a:pt x="13259" y="8540"/>
                    <a:pt x="12618" y="8372"/>
                    <a:pt x="12404" y="8372"/>
                  </a:cubicBezTo>
                  <a:cubicBezTo>
                    <a:pt x="8341" y="7535"/>
                    <a:pt x="7699" y="7200"/>
                    <a:pt x="7699" y="6195"/>
                  </a:cubicBezTo>
                  <a:cubicBezTo>
                    <a:pt x="7699" y="6028"/>
                    <a:pt x="7699" y="6028"/>
                    <a:pt x="7699" y="6028"/>
                  </a:cubicBezTo>
                  <a:cubicBezTo>
                    <a:pt x="7699" y="5358"/>
                    <a:pt x="8554" y="4688"/>
                    <a:pt x="10693" y="4688"/>
                  </a:cubicBezTo>
                  <a:cubicBezTo>
                    <a:pt x="12190" y="4688"/>
                    <a:pt x="13901" y="5023"/>
                    <a:pt x="15826" y="5860"/>
                  </a:cubicBezTo>
                  <a:cubicBezTo>
                    <a:pt x="16040" y="6028"/>
                    <a:pt x="16253" y="6028"/>
                    <a:pt x="16467" y="6195"/>
                  </a:cubicBezTo>
                  <a:cubicBezTo>
                    <a:pt x="20958" y="2847"/>
                    <a:pt x="20958" y="2847"/>
                    <a:pt x="20958" y="2847"/>
                  </a:cubicBezTo>
                  <a:cubicBezTo>
                    <a:pt x="20745" y="2679"/>
                    <a:pt x="20745" y="2679"/>
                    <a:pt x="20745" y="2679"/>
                  </a:cubicBezTo>
                  <a:cubicBezTo>
                    <a:pt x="20531" y="2512"/>
                    <a:pt x="20317" y="2512"/>
                    <a:pt x="20103" y="2344"/>
                  </a:cubicBezTo>
                  <a:cubicBezTo>
                    <a:pt x="17537" y="837"/>
                    <a:pt x="14329" y="0"/>
                    <a:pt x="10693" y="0"/>
                  </a:cubicBezTo>
                  <a:cubicBezTo>
                    <a:pt x="5133" y="0"/>
                    <a:pt x="1283" y="2512"/>
                    <a:pt x="1283" y="6530"/>
                  </a:cubicBezTo>
                  <a:cubicBezTo>
                    <a:pt x="1069" y="10047"/>
                    <a:pt x="3636" y="11553"/>
                    <a:pt x="7271" y="12391"/>
                  </a:cubicBezTo>
                  <a:cubicBezTo>
                    <a:pt x="7699" y="12558"/>
                    <a:pt x="7913" y="12558"/>
                    <a:pt x="8341" y="12726"/>
                  </a:cubicBezTo>
                  <a:cubicBezTo>
                    <a:pt x="8768" y="12893"/>
                    <a:pt x="9410" y="12893"/>
                    <a:pt x="10051" y="13060"/>
                  </a:cubicBezTo>
                  <a:cubicBezTo>
                    <a:pt x="14543" y="14065"/>
                    <a:pt x="14970" y="14400"/>
                    <a:pt x="14970" y="15405"/>
                  </a:cubicBezTo>
                  <a:cubicBezTo>
                    <a:pt x="14970" y="16409"/>
                    <a:pt x="13901" y="17079"/>
                    <a:pt x="11762" y="17079"/>
                  </a:cubicBezTo>
                  <a:cubicBezTo>
                    <a:pt x="9196" y="17079"/>
                    <a:pt x="7057" y="16409"/>
                    <a:pt x="5133" y="15237"/>
                  </a:cubicBezTo>
                  <a:cubicBezTo>
                    <a:pt x="4919" y="15070"/>
                    <a:pt x="4705" y="14902"/>
                    <a:pt x="4277" y="14735"/>
                  </a:cubicBezTo>
                  <a:cubicBezTo>
                    <a:pt x="0" y="18084"/>
                    <a:pt x="0" y="18084"/>
                    <a:pt x="0" y="18084"/>
                  </a:cubicBezTo>
                  <a:cubicBezTo>
                    <a:pt x="214" y="18251"/>
                    <a:pt x="214" y="18251"/>
                    <a:pt x="214" y="18251"/>
                  </a:cubicBezTo>
                  <a:cubicBezTo>
                    <a:pt x="428" y="18419"/>
                    <a:pt x="642" y="18419"/>
                    <a:pt x="855" y="18586"/>
                  </a:cubicBezTo>
                  <a:cubicBezTo>
                    <a:pt x="3850" y="20595"/>
                    <a:pt x="7699" y="21600"/>
                    <a:pt x="11549" y="21600"/>
                  </a:cubicBezTo>
                  <a:cubicBezTo>
                    <a:pt x="17323" y="21600"/>
                    <a:pt x="21600" y="19256"/>
                    <a:pt x="21600" y="15070"/>
                  </a:cubicBezTo>
                  <a:lnTo>
                    <a:pt x="21600" y="14902"/>
                  </a:lnTo>
                  <a:close/>
                  <a:moveTo>
                    <a:pt x="21600" y="14902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7200"/>
            <a:ext cx="8408987" cy="78581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65760" y="1421078"/>
            <a:ext cx="8434388" cy="1589088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6713" y="457200"/>
            <a:ext cx="8408988" cy="785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412532"/>
            <a:ext cx="8407401" cy="1589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366711" y="6240570"/>
            <a:ext cx="460186" cy="256240"/>
            <a:chOff x="0" y="0"/>
            <a:chExt cx="616" cy="343"/>
          </a:xfrm>
        </p:grpSpPr>
        <p:sp>
          <p:nvSpPr>
            <p:cNvPr id="16" name="Freeform 3"/>
            <p:cNvSpPr>
              <a:spLocks/>
            </p:cNvSpPr>
            <p:nvPr/>
          </p:nvSpPr>
          <p:spPr bwMode="auto">
            <a:xfrm>
              <a:off x="0" y="0"/>
              <a:ext cx="616" cy="343"/>
            </a:xfrm>
            <a:custGeom>
              <a:avLst/>
              <a:gdLst>
                <a:gd name="T0" fmla="*/ 523 w 21600"/>
                <a:gd name="T1" fmla="*/ 343 h 21600"/>
                <a:gd name="T2" fmla="*/ 616 w 21600"/>
                <a:gd name="T3" fmla="*/ 252 h 21600"/>
                <a:gd name="T4" fmla="*/ 616 w 21600"/>
                <a:gd name="T5" fmla="*/ 0 h 21600"/>
                <a:gd name="T6" fmla="*/ 93 w 21600"/>
                <a:gd name="T7" fmla="*/ 0 h 21600"/>
                <a:gd name="T8" fmla="*/ 0 w 21600"/>
                <a:gd name="T9" fmla="*/ 92 h 21600"/>
                <a:gd name="T10" fmla="*/ 0 w 21600"/>
                <a:gd name="T11" fmla="*/ 343 h 21600"/>
                <a:gd name="T12" fmla="*/ 523 w 21600"/>
                <a:gd name="T13" fmla="*/ 343 h 21600"/>
                <a:gd name="T14" fmla="*/ 523 w 21600"/>
                <a:gd name="T15" fmla="*/ 34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600"/>
                <a:gd name="T25" fmla="*/ 0 h 21600"/>
                <a:gd name="T26" fmla="*/ 21600 w 21600"/>
                <a:gd name="T27" fmla="*/ 2160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8330" y="21600"/>
                  </a:moveTo>
                  <a:lnTo>
                    <a:pt x="21600" y="15845"/>
                  </a:lnTo>
                  <a:lnTo>
                    <a:pt x="21600" y="0"/>
                  </a:lnTo>
                  <a:lnTo>
                    <a:pt x="3270" y="0"/>
                  </a:lnTo>
                  <a:lnTo>
                    <a:pt x="0" y="5823"/>
                  </a:lnTo>
                  <a:lnTo>
                    <a:pt x="0" y="21600"/>
                  </a:lnTo>
                  <a:lnTo>
                    <a:pt x="18330" y="21600"/>
                  </a:lnTo>
                  <a:close/>
                  <a:moveTo>
                    <a:pt x="18330" y="21600"/>
                  </a:moveTo>
                </a:path>
              </a:pathLst>
            </a:custGeom>
            <a:solidFill>
              <a:srgbClr val="EE2525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7" name="Freeform 4"/>
            <p:cNvSpPr>
              <a:spLocks/>
            </p:cNvSpPr>
            <p:nvPr/>
          </p:nvSpPr>
          <p:spPr bwMode="auto">
            <a:xfrm>
              <a:off x="75" y="90"/>
              <a:ext cx="150" cy="166"/>
            </a:xfrm>
            <a:custGeom>
              <a:avLst/>
              <a:gdLst>
                <a:gd name="T0" fmla="*/ 124 w 21600"/>
                <a:gd name="T1" fmla="*/ 110 h 21600"/>
                <a:gd name="T2" fmla="*/ 123 w 21600"/>
                <a:gd name="T3" fmla="*/ 111 h 21600"/>
                <a:gd name="T4" fmla="*/ 83 w 21600"/>
                <a:gd name="T5" fmla="*/ 129 h 21600"/>
                <a:gd name="T6" fmla="*/ 55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3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3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2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4 w 21600"/>
                <a:gd name="T33" fmla="*/ 110 h 21600"/>
                <a:gd name="T34" fmla="*/ 124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7908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5877" y="15951"/>
                    <a:pt x="14585" y="16782"/>
                    <a:pt x="12000" y="16782"/>
                  </a:cubicBezTo>
                  <a:cubicBezTo>
                    <a:pt x="10338" y="16782"/>
                    <a:pt x="9046" y="16283"/>
                    <a:pt x="7938" y="15452"/>
                  </a:cubicBezTo>
                  <a:cubicBezTo>
                    <a:pt x="6646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000" y="4652"/>
                  </a:cubicBezTo>
                  <a:cubicBezTo>
                    <a:pt x="14215" y="4652"/>
                    <a:pt x="15692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015" y="1329"/>
                    <a:pt x="16431" y="0"/>
                    <a:pt x="12000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477" y="16948"/>
                    <a:pt x="4062" y="18942"/>
                  </a:cubicBezTo>
                  <a:cubicBezTo>
                    <a:pt x="6092" y="20603"/>
                    <a:pt x="8862" y="21600"/>
                    <a:pt x="11815" y="21600"/>
                  </a:cubicBezTo>
                  <a:cubicBezTo>
                    <a:pt x="16246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7908" y="14289"/>
                  </a:lnTo>
                  <a:close/>
                  <a:moveTo>
                    <a:pt x="17908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86" y="90"/>
              <a:ext cx="150" cy="166"/>
            </a:xfrm>
            <a:custGeom>
              <a:avLst/>
              <a:gdLst>
                <a:gd name="T0" fmla="*/ 126 w 21600"/>
                <a:gd name="T1" fmla="*/ 110 h 21600"/>
                <a:gd name="T2" fmla="*/ 123 w 21600"/>
                <a:gd name="T3" fmla="*/ 111 h 21600"/>
                <a:gd name="T4" fmla="*/ 85 w 21600"/>
                <a:gd name="T5" fmla="*/ 129 h 21600"/>
                <a:gd name="T6" fmla="*/ 56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5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5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3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6 w 21600"/>
                <a:gd name="T33" fmla="*/ 110 h 21600"/>
                <a:gd name="T34" fmla="*/ 126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8092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6062" y="15951"/>
                    <a:pt x="14585" y="16782"/>
                    <a:pt x="12185" y="16782"/>
                  </a:cubicBezTo>
                  <a:cubicBezTo>
                    <a:pt x="10523" y="16782"/>
                    <a:pt x="9046" y="16283"/>
                    <a:pt x="8123" y="15452"/>
                  </a:cubicBezTo>
                  <a:cubicBezTo>
                    <a:pt x="6831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185" y="4652"/>
                  </a:cubicBezTo>
                  <a:cubicBezTo>
                    <a:pt x="14215" y="4652"/>
                    <a:pt x="15877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200" y="1329"/>
                    <a:pt x="16431" y="0"/>
                    <a:pt x="12185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662" y="16948"/>
                    <a:pt x="4062" y="18942"/>
                  </a:cubicBezTo>
                  <a:cubicBezTo>
                    <a:pt x="6092" y="20603"/>
                    <a:pt x="8862" y="21600"/>
                    <a:pt x="12000" y="21600"/>
                  </a:cubicBezTo>
                  <a:cubicBezTo>
                    <a:pt x="16431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8092" y="14289"/>
                  </a:lnTo>
                  <a:close/>
                  <a:moveTo>
                    <a:pt x="18092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39" y="90"/>
              <a:ext cx="129" cy="164"/>
            </a:xfrm>
            <a:custGeom>
              <a:avLst/>
              <a:gdLst>
                <a:gd name="T0" fmla="*/ 129 w 21600"/>
                <a:gd name="T1" fmla="*/ 113 h 21600"/>
                <a:gd name="T2" fmla="*/ 80 w 21600"/>
                <a:gd name="T3" fmla="*/ 65 h 21600"/>
                <a:gd name="T4" fmla="*/ 74 w 21600"/>
                <a:gd name="T5" fmla="*/ 64 h 21600"/>
                <a:gd name="T6" fmla="*/ 46 w 21600"/>
                <a:gd name="T7" fmla="*/ 47 h 21600"/>
                <a:gd name="T8" fmla="*/ 46 w 21600"/>
                <a:gd name="T9" fmla="*/ 46 h 21600"/>
                <a:gd name="T10" fmla="*/ 64 w 21600"/>
                <a:gd name="T11" fmla="*/ 36 h 21600"/>
                <a:gd name="T12" fmla="*/ 95 w 21600"/>
                <a:gd name="T13" fmla="*/ 44 h 21600"/>
                <a:gd name="T14" fmla="*/ 98 w 21600"/>
                <a:gd name="T15" fmla="*/ 47 h 21600"/>
                <a:gd name="T16" fmla="*/ 125 w 21600"/>
                <a:gd name="T17" fmla="*/ 22 h 21600"/>
                <a:gd name="T18" fmla="*/ 124 w 21600"/>
                <a:gd name="T19" fmla="*/ 20 h 21600"/>
                <a:gd name="T20" fmla="*/ 120 w 21600"/>
                <a:gd name="T21" fmla="*/ 18 h 21600"/>
                <a:gd name="T22" fmla="*/ 64 w 21600"/>
                <a:gd name="T23" fmla="*/ 0 h 21600"/>
                <a:gd name="T24" fmla="*/ 8 w 21600"/>
                <a:gd name="T25" fmla="*/ 50 h 21600"/>
                <a:gd name="T26" fmla="*/ 43 w 21600"/>
                <a:gd name="T27" fmla="*/ 94 h 21600"/>
                <a:gd name="T28" fmla="*/ 50 w 21600"/>
                <a:gd name="T29" fmla="*/ 97 h 21600"/>
                <a:gd name="T30" fmla="*/ 60 w 21600"/>
                <a:gd name="T31" fmla="*/ 99 h 21600"/>
                <a:gd name="T32" fmla="*/ 89 w 21600"/>
                <a:gd name="T33" fmla="*/ 117 h 21600"/>
                <a:gd name="T34" fmla="*/ 70 w 21600"/>
                <a:gd name="T35" fmla="*/ 130 h 21600"/>
                <a:gd name="T36" fmla="*/ 31 w 21600"/>
                <a:gd name="T37" fmla="*/ 116 h 21600"/>
                <a:gd name="T38" fmla="*/ 26 w 21600"/>
                <a:gd name="T39" fmla="*/ 112 h 21600"/>
                <a:gd name="T40" fmla="*/ 0 w 21600"/>
                <a:gd name="T41" fmla="*/ 137 h 21600"/>
                <a:gd name="T42" fmla="*/ 1 w 21600"/>
                <a:gd name="T43" fmla="*/ 139 h 21600"/>
                <a:gd name="T44" fmla="*/ 5 w 21600"/>
                <a:gd name="T45" fmla="*/ 141 h 21600"/>
                <a:gd name="T46" fmla="*/ 69 w 21600"/>
                <a:gd name="T47" fmla="*/ 164 h 21600"/>
                <a:gd name="T48" fmla="*/ 129 w 21600"/>
                <a:gd name="T49" fmla="*/ 114 h 21600"/>
                <a:gd name="T50" fmla="*/ 129 w 21600"/>
                <a:gd name="T51" fmla="*/ 113 h 21600"/>
                <a:gd name="T52" fmla="*/ 129 w 21600"/>
                <a:gd name="T53" fmla="*/ 113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1600"/>
                <a:gd name="T82" fmla="*/ 0 h 21600"/>
                <a:gd name="T83" fmla="*/ 21600 w 21600"/>
                <a:gd name="T84" fmla="*/ 21600 h 216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1600" h="21600">
                  <a:moveTo>
                    <a:pt x="21600" y="14902"/>
                  </a:moveTo>
                  <a:cubicBezTo>
                    <a:pt x="21600" y="11386"/>
                    <a:pt x="18606" y="9712"/>
                    <a:pt x="13473" y="8540"/>
                  </a:cubicBezTo>
                  <a:cubicBezTo>
                    <a:pt x="13259" y="8540"/>
                    <a:pt x="12618" y="8372"/>
                    <a:pt x="12404" y="8372"/>
                  </a:cubicBezTo>
                  <a:cubicBezTo>
                    <a:pt x="8341" y="7535"/>
                    <a:pt x="7699" y="7200"/>
                    <a:pt x="7699" y="6195"/>
                  </a:cubicBezTo>
                  <a:cubicBezTo>
                    <a:pt x="7699" y="6028"/>
                    <a:pt x="7699" y="6028"/>
                    <a:pt x="7699" y="6028"/>
                  </a:cubicBezTo>
                  <a:cubicBezTo>
                    <a:pt x="7699" y="5358"/>
                    <a:pt x="8554" y="4688"/>
                    <a:pt x="10693" y="4688"/>
                  </a:cubicBezTo>
                  <a:cubicBezTo>
                    <a:pt x="12190" y="4688"/>
                    <a:pt x="13901" y="5023"/>
                    <a:pt x="15826" y="5860"/>
                  </a:cubicBezTo>
                  <a:cubicBezTo>
                    <a:pt x="16040" y="6028"/>
                    <a:pt x="16253" y="6028"/>
                    <a:pt x="16467" y="6195"/>
                  </a:cubicBezTo>
                  <a:cubicBezTo>
                    <a:pt x="20958" y="2847"/>
                    <a:pt x="20958" y="2847"/>
                    <a:pt x="20958" y="2847"/>
                  </a:cubicBezTo>
                  <a:cubicBezTo>
                    <a:pt x="20745" y="2679"/>
                    <a:pt x="20745" y="2679"/>
                    <a:pt x="20745" y="2679"/>
                  </a:cubicBezTo>
                  <a:cubicBezTo>
                    <a:pt x="20531" y="2512"/>
                    <a:pt x="20317" y="2512"/>
                    <a:pt x="20103" y="2344"/>
                  </a:cubicBezTo>
                  <a:cubicBezTo>
                    <a:pt x="17537" y="837"/>
                    <a:pt x="14329" y="0"/>
                    <a:pt x="10693" y="0"/>
                  </a:cubicBezTo>
                  <a:cubicBezTo>
                    <a:pt x="5133" y="0"/>
                    <a:pt x="1283" y="2512"/>
                    <a:pt x="1283" y="6530"/>
                  </a:cubicBezTo>
                  <a:cubicBezTo>
                    <a:pt x="1069" y="10047"/>
                    <a:pt x="3636" y="11553"/>
                    <a:pt x="7271" y="12391"/>
                  </a:cubicBezTo>
                  <a:cubicBezTo>
                    <a:pt x="7699" y="12558"/>
                    <a:pt x="7913" y="12558"/>
                    <a:pt x="8341" y="12726"/>
                  </a:cubicBezTo>
                  <a:cubicBezTo>
                    <a:pt x="8768" y="12893"/>
                    <a:pt x="9410" y="12893"/>
                    <a:pt x="10051" y="13060"/>
                  </a:cubicBezTo>
                  <a:cubicBezTo>
                    <a:pt x="14543" y="14065"/>
                    <a:pt x="14970" y="14400"/>
                    <a:pt x="14970" y="15405"/>
                  </a:cubicBezTo>
                  <a:cubicBezTo>
                    <a:pt x="14970" y="16409"/>
                    <a:pt x="13901" y="17079"/>
                    <a:pt x="11762" y="17079"/>
                  </a:cubicBezTo>
                  <a:cubicBezTo>
                    <a:pt x="9196" y="17079"/>
                    <a:pt x="7057" y="16409"/>
                    <a:pt x="5133" y="15237"/>
                  </a:cubicBezTo>
                  <a:cubicBezTo>
                    <a:pt x="4919" y="15070"/>
                    <a:pt x="4705" y="14902"/>
                    <a:pt x="4277" y="14735"/>
                  </a:cubicBezTo>
                  <a:cubicBezTo>
                    <a:pt x="0" y="18084"/>
                    <a:pt x="0" y="18084"/>
                    <a:pt x="0" y="18084"/>
                  </a:cubicBezTo>
                  <a:cubicBezTo>
                    <a:pt x="214" y="18251"/>
                    <a:pt x="214" y="18251"/>
                    <a:pt x="214" y="18251"/>
                  </a:cubicBezTo>
                  <a:cubicBezTo>
                    <a:pt x="428" y="18419"/>
                    <a:pt x="642" y="18419"/>
                    <a:pt x="855" y="18586"/>
                  </a:cubicBezTo>
                  <a:cubicBezTo>
                    <a:pt x="3850" y="20595"/>
                    <a:pt x="7699" y="21600"/>
                    <a:pt x="11549" y="21600"/>
                  </a:cubicBezTo>
                  <a:cubicBezTo>
                    <a:pt x="17323" y="21600"/>
                    <a:pt x="21600" y="19256"/>
                    <a:pt x="21600" y="15070"/>
                  </a:cubicBezTo>
                  <a:lnTo>
                    <a:pt x="21600" y="14902"/>
                  </a:lnTo>
                  <a:close/>
                  <a:moveTo>
                    <a:pt x="21600" y="14902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11" name="Text Box 115"/>
          <p:cNvSpPr txBox="1">
            <a:spLocks noChangeArrowheads="1"/>
          </p:cNvSpPr>
          <p:nvPr/>
        </p:nvSpPr>
        <p:spPr bwMode="auto">
          <a:xfrm>
            <a:off x="8426156" y="6599902"/>
            <a:ext cx="365760" cy="15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000" b="0" smtClean="0">
                <a:solidFill>
                  <a:srgbClr val="777777"/>
                </a:solidFill>
              </a:rPr>
              <a:pPr algn="r" defTabSz="820738">
                <a:spcBef>
                  <a:spcPct val="50000"/>
                </a:spcBef>
              </a:pPr>
              <a:t>‹#›</a:t>
            </a:fld>
            <a:r>
              <a:rPr lang="en-US" sz="1000" b="0" dirty="0" smtClean="0">
                <a:solidFill>
                  <a:srgbClr val="777777"/>
                </a:solidFill>
              </a:rPr>
              <a:t>    </a:t>
            </a:r>
            <a:endParaRPr lang="en-US" sz="1000" b="0" dirty="0">
              <a:solidFill>
                <a:srgbClr val="777777"/>
              </a:solidFill>
            </a:endParaRPr>
          </a:p>
        </p:txBody>
      </p:sp>
      <p:sp>
        <p:nvSpPr>
          <p:cNvPr id="12" name="Text Box 115"/>
          <p:cNvSpPr txBox="1">
            <a:spLocks noChangeArrowheads="1"/>
          </p:cNvSpPr>
          <p:nvPr/>
        </p:nvSpPr>
        <p:spPr bwMode="auto">
          <a:xfrm>
            <a:off x="6564722" y="6598596"/>
            <a:ext cx="18288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000" b="0" smtClean="0">
                <a:solidFill>
                  <a:srgbClr val="777777"/>
                </a:solidFill>
              </a:rPr>
              <a:pPr algn="r" defTabSz="820738">
                <a:spcBef>
                  <a:spcPct val="50000"/>
                </a:spcBef>
              </a:pPr>
              <a:t>September 28, 2015</a:t>
            </a:fld>
            <a:endParaRPr lang="en-US" sz="1000" b="0" dirty="0">
              <a:solidFill>
                <a:srgbClr val="777777"/>
              </a:solidFill>
            </a:endParaRPr>
          </a:p>
        </p:txBody>
      </p:sp>
      <p:sp>
        <p:nvSpPr>
          <p:cNvPr id="13" name="Text Box 66"/>
          <p:cNvSpPr txBox="1">
            <a:spLocks noChangeArrowheads="1"/>
          </p:cNvSpPr>
          <p:nvPr userDrawn="1"/>
        </p:nvSpPr>
        <p:spPr bwMode="auto">
          <a:xfrm>
            <a:off x="347175" y="6577237"/>
            <a:ext cx="43029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l" defTabSz="820738">
              <a:spcBef>
                <a:spcPct val="50000"/>
              </a:spcBef>
            </a:pPr>
            <a:r>
              <a:rPr lang="en-US" sz="1200" kern="1200" dirty="0" smtClean="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+mn-cs"/>
              </a:rPr>
              <a:t>Copyright (c) 2013-Present Computer Sciences Corporation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73" r:id="rId3"/>
    <p:sldLayoutId id="2147483674" r:id="rId4"/>
    <p:sldLayoutId id="2147483675" r:id="rId5"/>
    <p:sldLayoutId id="2147483676" r:id="rId6"/>
    <p:sldLayoutId id="2147483683" r:id="rId7"/>
    <p:sldLayoutId id="2147483677" r:id="rId8"/>
    <p:sldLayoutId id="2147483678" r:id="rId9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  <a:lvl2pPr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2pPr>
      <a:lvl3pPr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3pPr>
      <a:lvl4pPr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4pPr>
      <a:lvl5pPr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5pPr>
      <a:lvl6pPr marL="457200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6pPr>
      <a:lvl7pPr marL="914400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7pPr>
      <a:lvl8pPr marL="1371600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8pPr>
      <a:lvl9pPr marL="1828800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</a:defRPr>
      </a:lvl9pPr>
    </p:titleStyle>
    <p:bodyStyle>
      <a:lvl1pPr marL="166688" indent="-166688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73038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>
          <a:solidFill>
            <a:schemeClr val="tx1"/>
          </a:solidFill>
          <a:latin typeface="+mn-lt"/>
        </a:defRPr>
      </a:lvl2pPr>
      <a:lvl3pPr marL="506413" indent="-163513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</a:defRPr>
      </a:lvl3pPr>
      <a:lvl4pPr marL="688975" indent="-18097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4pPr>
      <a:lvl5pPr marL="852488" indent="-16192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</a:defRPr>
      </a:lvl5pPr>
      <a:lvl6pPr marL="1309688" indent="-16192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</a:defRPr>
      </a:lvl6pPr>
      <a:lvl7pPr marL="1766888" indent="-16192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</a:defRPr>
      </a:lvl7pPr>
      <a:lvl8pPr marL="2224088" indent="-16192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</a:defRPr>
      </a:lvl8pPr>
      <a:lvl9pPr marL="2681288" indent="-161925" algn="l" defTabSz="944563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chemeClr val="tx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iki.osgi.org/wiki/Category:Manifest_Header" TargetMode="Externa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n.wikipedia.org/wiki/Reactor_pattern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Agility Platform Services SDK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Example: Registered Service Adapters (2/3)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5956" y="1018037"/>
            <a:ext cx="8100176" cy="829365"/>
          </a:xfrm>
        </p:spPr>
        <p:txBody>
          <a:bodyPr/>
          <a:lstStyle/>
          <a:p>
            <a:r>
              <a:rPr lang="en-US" i="1" dirty="0" smtClean="0"/>
              <a:t>Service Provider Type</a:t>
            </a:r>
            <a:r>
              <a:rPr lang="en-US" dirty="0" smtClean="0"/>
              <a:t> Asset Types created by a Service Adapter appear as Network Service Types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1" y="1837780"/>
            <a:ext cx="8677682" cy="3867998"/>
          </a:xfrm>
        </p:spPr>
      </p:pic>
    </p:spTree>
    <p:extLst>
      <p:ext uri="{BB962C8B-B14F-4D97-AF65-F5344CB8AC3E}">
        <p14:creationId xmlns:p14="http://schemas.microsoft.com/office/powerpoint/2010/main" val="2853086506"/>
      </p:ext>
    </p:extLst>
  </p:cSld>
  <p:clrMapOvr>
    <a:masterClrMapping/>
  </p:clrMapOvr>
  <p:transition xmlns:p14="http://schemas.microsoft.com/office/powerpoint/2010/main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Instance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95953"/>
      </p:ext>
    </p:extLst>
  </p:cSld>
  <p:clrMapOvr>
    <a:masterClrMapping/>
  </p:clrMapOvr>
  <p:transition xmlns:p14="http://schemas.microsoft.com/office/powerpoint/2010/main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IInstanceLifecycle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021340"/>
          </a:xfrm>
        </p:spPr>
        <p:txBody>
          <a:bodyPr/>
          <a:lstStyle/>
          <a:p>
            <a:r>
              <a:rPr lang="en-US" dirty="0"/>
              <a:t>A Blueprint can contain design connections between a Workload and a Service. When the Blueprint is deployed, Agility Platform creates an Instance asset for each Workload and a </a:t>
            </a:r>
            <a:r>
              <a:rPr lang="en-US" dirty="0" err="1"/>
              <a:t>ServiceInstance</a:t>
            </a:r>
            <a:r>
              <a:rPr lang="en-US" dirty="0"/>
              <a:t> asset for each Service. The design connections define the dependencies between these created assets </a:t>
            </a:r>
          </a:p>
          <a:p>
            <a:r>
              <a:rPr lang="en-US" dirty="0"/>
              <a:t>The Service SDK </a:t>
            </a:r>
            <a:r>
              <a:rPr lang="en-US" dirty="0" err="1"/>
              <a:t>IInstanceLifecycle</a:t>
            </a:r>
            <a:r>
              <a:rPr lang="en-US" dirty="0"/>
              <a:t> interface represents the operations for a service adapter to consider when an Instance bound to a </a:t>
            </a:r>
            <a:r>
              <a:rPr lang="en-US" dirty="0" err="1"/>
              <a:t>ServiceInstance</a:t>
            </a:r>
            <a:r>
              <a:rPr lang="en-US" dirty="0"/>
              <a:t> changes state. </a:t>
            </a:r>
          </a:p>
          <a:p>
            <a:r>
              <a:rPr lang="en-US" dirty="0" smtClean="0"/>
              <a:t>All of the methods in </a:t>
            </a:r>
            <a:r>
              <a:rPr lang="en-US" dirty="0" err="1" smtClean="0"/>
              <a:t>IInstanceLifecycle</a:t>
            </a:r>
            <a:r>
              <a:rPr lang="en-US" dirty="0" smtClean="0"/>
              <a:t> return Promise&lt;</a:t>
            </a:r>
            <a:r>
              <a:rPr lang="en-US" dirty="0" err="1" smtClean="0"/>
              <a:t>InstanceResponse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99614"/>
      </p:ext>
    </p:extLst>
  </p:cSld>
  <p:clrMapOvr>
    <a:masterClrMapping/>
  </p:clrMapOvr>
  <p:transition xmlns:p14="http://schemas.microsoft.com/office/powerpoint/2010/main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IInstanceLifecycle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999010"/>
              </p:ext>
            </p:extLst>
          </p:nvPr>
        </p:nvGraphicFramePr>
        <p:xfrm>
          <a:off x="-2" y="919715"/>
          <a:ext cx="9144002" cy="512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763"/>
                <a:gridCol w="6086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beginning of the provisioning workflow for a connected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completion of the provisioning workflow for a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preBoot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InstancePreBootRequest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is preparing to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boot (cloned but not powered)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postBoot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InstancePostBootRequest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has booted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state, it should have an IP address but configuration management is not yet applied.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is preparing to stop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is stopped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without releasing its underlying resources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that is in a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stopped state is preparing to start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492605"/>
      </p:ext>
    </p:extLst>
  </p:cSld>
  <p:clrMapOvr>
    <a:masterClrMapping/>
  </p:clrMapOvr>
  <p:transition xmlns:p14="http://schemas.microsoft.com/office/powerpoint/2010/main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IInstanceLifecycle</a:t>
            </a:r>
            <a:r>
              <a:rPr lang="en-US" dirty="0"/>
              <a:t> </a:t>
            </a:r>
            <a:r>
              <a:rPr lang="en-US" dirty="0" smtClean="0"/>
              <a:t>Methods Continued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008062"/>
              </p:ext>
            </p:extLst>
          </p:nvPr>
        </p:nvGraphicFramePr>
        <p:xfrm>
          <a:off x="-2" y="932044"/>
          <a:ext cx="9144002" cy="5125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027"/>
                <a:gridCol w="58519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startup of the VM for a connected Instance is completed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is preparing to restart (similar to the power-cycling of a physical hardware server)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restart of the VM for a connected Instance is completed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VM for a connected Instance is going to be destroyed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destruction of the VM for a connected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 is completed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preReconfigure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InstancePreReconfigureRequestrequest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IndicatestheTemplateforaconnectedInstanceis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preparing to change a resource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postReconfigure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InstancePostReconfigureRequest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IndicatestheresourcechangeonaTemplatefora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connected Instance is completed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646940"/>
      </p:ext>
    </p:extLst>
  </p:cSld>
  <p:clrMapOvr>
    <a:masterClrMapping/>
  </p:clrMapOvr>
  <p:transition xmlns:p14="http://schemas.microsoft.com/office/powerpoint/2010/main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Calls the </a:t>
            </a:r>
            <a:r>
              <a:rPr lang="en-US" dirty="0" err="1" smtClean="0"/>
              <a:t>IInstanceLifecycle</a:t>
            </a:r>
            <a:r>
              <a:rPr lang="en-US" dirty="0" smtClean="0"/>
              <a:t>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018004"/>
            <a:ext cx="8408987" cy="1236236"/>
          </a:xfrm>
        </p:spPr>
        <p:txBody>
          <a:bodyPr/>
          <a:lstStyle/>
          <a:p>
            <a:r>
              <a:rPr lang="en-US" dirty="0" err="1"/>
              <a:t>IInstanceLifecycle</a:t>
            </a:r>
            <a:r>
              <a:rPr lang="en-US" dirty="0"/>
              <a:t> method invocations can occur during the following instance-related Business Process Model and Notation (BPMN) workflows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153013"/>
              </p:ext>
            </p:extLst>
          </p:nvPr>
        </p:nvGraphicFramePr>
        <p:xfrm>
          <a:off x="-3" y="1890159"/>
          <a:ext cx="9210275" cy="43484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9060"/>
                <a:gridCol w="2502925"/>
                <a:gridCol w="46482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r>
                        <a:rPr lang="en-US" baseline="0" dirty="0" smtClean="0"/>
                        <a:t> 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IInstanceLifecycle</a:t>
                      </a:r>
                      <a:r>
                        <a:rPr lang="en-US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instance-provision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instance-provision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Provision Instance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preBoot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InstancePreBootRequest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instance-provision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PostProvisionBefore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instance-stop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instance-stop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instance-start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instance-start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PostStartBeforeCallout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instance-release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InstancePreReleaseRequest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instance-release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Instance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instance-release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InstancePostReleaseRequest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5924645"/>
      </p:ext>
    </p:extLst>
  </p:cSld>
  <p:clrMapOvr>
    <a:masterClrMapping/>
  </p:clrMapOvr>
  <p:transition xmlns:p14="http://schemas.microsoft.com/office/powerpoint/2010/main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InstanceRequest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919372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InstanceRequest</a:t>
            </a:r>
            <a:r>
              <a:rPr lang="en-US" dirty="0"/>
              <a:t> class is the basis for the </a:t>
            </a:r>
            <a:r>
              <a:rPr lang="en-US" dirty="0" smtClean="0"/>
              <a:t>parameters </a:t>
            </a:r>
            <a:r>
              <a:rPr lang="en-US" dirty="0"/>
              <a:t>to the </a:t>
            </a:r>
            <a:r>
              <a:rPr lang="en-US" dirty="0" err="1"/>
              <a:t>IInstanceLifecycle</a:t>
            </a:r>
            <a:r>
              <a:rPr lang="en-US" dirty="0"/>
              <a:t> methods. </a:t>
            </a:r>
            <a:endParaRPr lang="en-US" dirty="0" smtClean="0"/>
          </a:p>
          <a:p>
            <a:r>
              <a:rPr lang="en-US" dirty="0" err="1" smtClean="0"/>
              <a:t>InstanceRequest</a:t>
            </a:r>
            <a:r>
              <a:rPr lang="en-US" dirty="0" smtClean="0"/>
              <a:t> </a:t>
            </a:r>
            <a:r>
              <a:rPr lang="en-US" dirty="0"/>
              <a:t>extends </a:t>
            </a:r>
            <a:r>
              <a:rPr lang="en-US" dirty="0" err="1"/>
              <a:t>ServiceProviderRequest</a:t>
            </a:r>
            <a:r>
              <a:rPr lang="en-US" dirty="0"/>
              <a:t> with the following methods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841378"/>
              </p:ext>
            </p:extLst>
          </p:nvPr>
        </p:nvGraphicFramePr>
        <p:xfrm>
          <a:off x="-2" y="2174240"/>
          <a:ext cx="9144002" cy="4683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293324"/>
                <a:gridCol w="685067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VM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getTemplate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template for the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service instance asset connected to the VM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getPeerServiceInstances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service instances that are the destination of connections to the template associated with the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getSrcConnections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from the service instance to another Agility Platform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getDestConnections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to the service instance from another Agility Platform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getDependencies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Agility Platform assets upon which this service has a dependency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getDependents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Agility Platform assets dependent upon this service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107881"/>
      </p:ext>
    </p:extLst>
  </p:cSld>
  <p:clrMapOvr>
    <a:masterClrMapping/>
  </p:clrMapOvr>
  <p:transition xmlns:p14="http://schemas.microsoft.com/office/powerpoint/2010/main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InstanceResponse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InstanceResponse</a:t>
            </a:r>
            <a:r>
              <a:rPr lang="en-US" dirty="0"/>
              <a:t> class is wrapped by the promise returned by the </a:t>
            </a:r>
            <a:r>
              <a:rPr lang="en-US" dirty="0" err="1"/>
              <a:t>InstanceLifecycle</a:t>
            </a:r>
            <a:r>
              <a:rPr lang="en-US" dirty="0"/>
              <a:t> methods </a:t>
            </a:r>
          </a:p>
          <a:p>
            <a:r>
              <a:rPr lang="en-US" dirty="0" err="1"/>
              <a:t>InstanceResponse</a:t>
            </a:r>
            <a:r>
              <a:rPr lang="en-US" dirty="0"/>
              <a:t> extends </a:t>
            </a:r>
            <a:r>
              <a:rPr lang="en-US" dirty="0" err="1"/>
              <a:t>ServiceProviderResponse</a:t>
            </a:r>
            <a:r>
              <a:rPr lang="en-US" dirty="0"/>
              <a:t> with the following methods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13217"/>
              </p:ext>
            </p:extLst>
          </p:nvPr>
        </p:nvGraphicFramePr>
        <p:xfrm>
          <a:off x="283583" y="2901136"/>
          <a:ext cx="8581458" cy="302259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19409"/>
                <a:gridCol w="54620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modified instance The value is null if not set.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(Instance value)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 adapter to set the modified instance from the request that triggered the response.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Services framework subsequently persists the instance asset. The service adapter can skip setting the instance in the response if it does not modify the instance from the request.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011873"/>
      </p:ext>
    </p:extLst>
  </p:cSld>
  <p:clrMapOvr>
    <a:masterClrMapping/>
  </p:clrMapOvr>
  <p:transition xmlns:p14="http://schemas.microsoft.com/office/powerpoint/2010/main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InstanceOperations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790234"/>
          </a:xfrm>
        </p:spPr>
        <p:txBody>
          <a:bodyPr/>
          <a:lstStyle/>
          <a:p>
            <a:r>
              <a:rPr lang="en-US" dirty="0"/>
              <a:t>The Services SDK provides com.servicemesh.agility.sdk.service.operations.InstanceOperations as a default implementation of </a:t>
            </a:r>
            <a:r>
              <a:rPr lang="en-US" dirty="0" err="1"/>
              <a:t>IInstanceLifecycle</a:t>
            </a:r>
            <a:r>
              <a:rPr lang="en-US" dirty="0"/>
              <a:t>, for which every method simply returns a completed promise </a:t>
            </a:r>
          </a:p>
          <a:p>
            <a:r>
              <a:rPr lang="en-US" dirty="0" smtClean="0"/>
              <a:t>A </a:t>
            </a:r>
            <a:r>
              <a:rPr lang="en-US" dirty="0"/>
              <a:t>service adapter should extend </a:t>
            </a:r>
            <a:r>
              <a:rPr lang="en-US" dirty="0" err="1"/>
              <a:t>InstanceOperations</a:t>
            </a:r>
            <a:r>
              <a:rPr lang="en-US" dirty="0"/>
              <a:t> and override methods as </a:t>
            </a:r>
            <a:r>
              <a:rPr lang="en-US" dirty="0" smtClean="0"/>
              <a:t>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68250"/>
      </p:ext>
    </p:extLst>
  </p:cSld>
  <p:clrMapOvr>
    <a:masterClrMapping/>
  </p:clrMapOvr>
  <p:transition xmlns:p14="http://schemas.microsoft.com/office/powerpoint/2010/main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5962"/>
            <a:ext cx="8408987" cy="520191"/>
          </a:xfrm>
        </p:spPr>
        <p:txBody>
          <a:bodyPr/>
          <a:lstStyle/>
          <a:p>
            <a:r>
              <a:rPr lang="en-US" dirty="0" smtClean="0"/>
              <a:t>Lab 8: Instance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27" y="1118636"/>
            <a:ext cx="8408987" cy="35507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Connection Definition in your registration requests that allows a workload to depend on your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Implement the </a:t>
            </a:r>
            <a:r>
              <a:rPr lang="en-US" dirty="0" err="1" smtClean="0"/>
              <a:t>InstanceOperations</a:t>
            </a:r>
            <a:r>
              <a:rPr lang="en-US" dirty="0" smtClean="0"/>
              <a:t> class</a:t>
            </a:r>
            <a:endParaRPr lang="en-US" dirty="0"/>
          </a:p>
          <a:p>
            <a:pPr marL="796925" lvl="2" indent="-457200">
              <a:buFont typeface="Arial"/>
              <a:buChar char="•"/>
            </a:pPr>
            <a:r>
              <a:rPr lang="en-US" dirty="0" smtClean="0"/>
              <a:t>Implement the </a:t>
            </a:r>
            <a:r>
              <a:rPr lang="en-US" dirty="0" err="1" smtClean="0"/>
              <a:t>postStart</a:t>
            </a:r>
            <a:r>
              <a:rPr lang="en-US" dirty="0" smtClean="0"/>
              <a:t> method and have it log a message similar to “&lt;Instance name&gt; was started and connected to &lt;your service name&gt;”</a:t>
            </a:r>
          </a:p>
          <a:p>
            <a:pPr marL="796925" lvl="2" indent="-457200">
              <a:buFont typeface="Arial"/>
              <a:buChar char="•"/>
            </a:pPr>
            <a:r>
              <a:rPr lang="en-US" dirty="0" smtClean="0"/>
              <a:t>Implement the </a:t>
            </a:r>
            <a:r>
              <a:rPr lang="en-US" dirty="0" err="1" smtClean="0"/>
              <a:t>postRelease</a:t>
            </a:r>
            <a:r>
              <a:rPr lang="en-US" dirty="0" smtClean="0"/>
              <a:t> method and have it log a message similar to “&lt;Instance name&gt; is gone. Time to clean up”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your project and deploy it to the Agility Platform to test your changes. On your Blueprint, add a workload and connect it to your service. Deploy your blueprint and start the resulting topology. When the instance starts you should see the </a:t>
            </a:r>
            <a:r>
              <a:rPr lang="en-US" dirty="0" err="1" smtClean="0"/>
              <a:t>postStart</a:t>
            </a:r>
            <a:r>
              <a:rPr lang="en-US" dirty="0" smtClean="0"/>
              <a:t> message. Then release the instance to see the </a:t>
            </a:r>
            <a:r>
              <a:rPr lang="en-US" dirty="0" err="1" smtClean="0"/>
              <a:t>postRelease</a:t>
            </a:r>
            <a:r>
              <a:rPr lang="en-US" dirty="0" smtClean="0"/>
              <a:t> message.</a:t>
            </a:r>
          </a:p>
        </p:txBody>
      </p:sp>
    </p:spTree>
    <p:extLst>
      <p:ext uri="{BB962C8B-B14F-4D97-AF65-F5344CB8AC3E}">
        <p14:creationId xmlns:p14="http://schemas.microsoft.com/office/powerpoint/2010/main" val="1447958640"/>
      </p:ext>
    </p:extLst>
  </p:cSld>
  <p:clrMapOvr>
    <a:masterClrMapping/>
  </p:clrMapOvr>
  <p:transition xmlns:p14="http://schemas.microsoft.com/office/powerpoint/2010/main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678768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Example: Registered Service Adapters (3/3)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7091" y="835221"/>
            <a:ext cx="8100176" cy="959237"/>
          </a:xfrm>
        </p:spPr>
        <p:txBody>
          <a:bodyPr/>
          <a:lstStyle/>
          <a:p>
            <a:r>
              <a:rPr lang="en-US" i="1" dirty="0" smtClean="0"/>
              <a:t>Service</a:t>
            </a:r>
            <a:r>
              <a:rPr lang="en-US" dirty="0" smtClean="0"/>
              <a:t> Asset Types created by a Service Adapter appear on Blueprints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2" y="1462527"/>
            <a:ext cx="8117869" cy="4637749"/>
          </a:xfrm>
        </p:spPr>
      </p:pic>
    </p:spTree>
    <p:extLst>
      <p:ext uri="{BB962C8B-B14F-4D97-AF65-F5344CB8AC3E}">
        <p14:creationId xmlns:p14="http://schemas.microsoft.com/office/powerpoint/2010/main" val="1789584378"/>
      </p:ext>
    </p:extLst>
  </p:cSld>
  <p:clrMapOvr>
    <a:masterClrMapping/>
  </p:clrMapOvr>
  <p:transition xmlns:p14="http://schemas.microsoft.com/office/powerpoint/2010/main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Instance Lifecycle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94830"/>
      </p:ext>
    </p:extLst>
  </p:cSld>
  <p:clrMapOvr>
    <a:masterClrMapping/>
  </p:clrMapOvr>
  <p:transition xmlns:p14="http://schemas.microsoft.com/office/powerpoint/2010/main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IServiceInstanceLifecycle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267561"/>
          </a:xfrm>
        </p:spPr>
        <p:txBody>
          <a:bodyPr/>
          <a:lstStyle/>
          <a:p>
            <a:r>
              <a:rPr lang="en-US" dirty="0" smtClean="0"/>
              <a:t>Blueprints can contain design connections between two Services. </a:t>
            </a:r>
          </a:p>
          <a:p>
            <a:r>
              <a:rPr lang="en-US" dirty="0" smtClean="0"/>
              <a:t>The </a:t>
            </a:r>
            <a:r>
              <a:rPr lang="en-US" dirty="0"/>
              <a:t>Service-Service design connection also has a Source end and a Destination end, but the source </a:t>
            </a:r>
            <a:r>
              <a:rPr lang="en-US" dirty="0" err="1"/>
              <a:t>ServiceInstance</a:t>
            </a:r>
            <a:r>
              <a:rPr lang="en-US" dirty="0"/>
              <a:t> asset is dependent upon the destination </a:t>
            </a:r>
            <a:r>
              <a:rPr lang="en-US" dirty="0" err="1"/>
              <a:t>ServiceInstance</a:t>
            </a:r>
            <a:r>
              <a:rPr lang="en-US" dirty="0"/>
              <a:t> asset </a:t>
            </a:r>
            <a:endParaRPr lang="en-US" dirty="0" smtClean="0"/>
          </a:p>
          <a:p>
            <a:r>
              <a:rPr lang="en-US" dirty="0"/>
              <a:t>The Service SDK </a:t>
            </a:r>
            <a:r>
              <a:rPr lang="en-US" dirty="0" err="1"/>
              <a:t>IServiceInstanceLifecycle</a:t>
            </a:r>
            <a:r>
              <a:rPr lang="en-US" dirty="0"/>
              <a:t> interface represents the operations for a service adapter to consider when a </a:t>
            </a:r>
            <a:r>
              <a:rPr lang="en-US" dirty="0" err="1"/>
              <a:t>ServiceInstance</a:t>
            </a:r>
            <a:r>
              <a:rPr lang="en-US" dirty="0"/>
              <a:t> bound to another </a:t>
            </a:r>
            <a:r>
              <a:rPr lang="en-US" dirty="0" err="1"/>
              <a:t>ServiceInstance</a:t>
            </a:r>
            <a:r>
              <a:rPr lang="en-US" dirty="0"/>
              <a:t> changes state </a:t>
            </a:r>
          </a:p>
          <a:p>
            <a:r>
              <a:rPr lang="en-US" dirty="0" smtClean="0"/>
              <a:t>All of the </a:t>
            </a:r>
            <a:r>
              <a:rPr lang="en-US" dirty="0" err="1" smtClean="0"/>
              <a:t>IServiceInstanceLifecycle</a:t>
            </a:r>
            <a:r>
              <a:rPr lang="en-US" dirty="0" smtClean="0"/>
              <a:t> methods return Promise&lt;</a:t>
            </a:r>
            <a:r>
              <a:rPr lang="en-US" dirty="0" err="1" smtClean="0"/>
              <a:t>ServiceProviderResponse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6751"/>
      </p:ext>
    </p:extLst>
  </p:cSld>
  <p:clrMapOvr>
    <a:masterClrMapping/>
  </p:clrMapOvr>
  <p:transition xmlns:p14="http://schemas.microsoft.com/office/powerpoint/2010/main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IServiceInstanceLifecycle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626550"/>
              </p:ext>
            </p:extLst>
          </p:nvPr>
        </p:nvGraphicFramePr>
        <p:xfrm>
          <a:off x="-2" y="1449862"/>
          <a:ext cx="9144002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335"/>
                <a:gridCol w="5765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beginning its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provisioning workflow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provisioning in the cloud for a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completed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for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preparing to stop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for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stopped without releasing its underlying resources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for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is in a stopped state is preparing to start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start of a service for a connected </a:t>
                      </a:r>
                      <a:endParaRPr lang="en-US" dirty="0" smtClean="0"/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completed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74863"/>
      </p:ext>
    </p:extLst>
  </p:cSld>
  <p:clrMapOvr>
    <a:masterClrMapping/>
  </p:clrMapOvr>
  <p:transition xmlns:p14="http://schemas.microsoft.com/office/powerpoint/2010/main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IServiceInstanceLifecycle</a:t>
            </a:r>
            <a:r>
              <a:rPr lang="en-US" dirty="0"/>
              <a:t> </a:t>
            </a:r>
            <a:r>
              <a:rPr lang="en-US" dirty="0" smtClean="0"/>
              <a:t>Methods Continued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458870"/>
              </p:ext>
            </p:extLst>
          </p:nvPr>
        </p:nvGraphicFramePr>
        <p:xfrm>
          <a:off x="-3" y="1412875"/>
          <a:ext cx="9144004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039"/>
                <a:gridCol w="58889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for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preparing to restart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restart of the service for a connected </a:t>
                      </a:r>
                      <a:endParaRPr lang="en-US" dirty="0" smtClean="0"/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completed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service for a connected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going to be destroyed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Indicates the destruction of the service for a connected </a:t>
                      </a:r>
                      <a:endParaRPr lang="en-US" dirty="0" smtClean="0"/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completed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965648"/>
      </p:ext>
    </p:extLst>
  </p:cSld>
  <p:clrMapOvr>
    <a:masterClrMapping/>
  </p:clrMapOvr>
  <p:transition xmlns:p14="http://schemas.microsoft.com/office/powerpoint/2010/main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Calls the </a:t>
            </a:r>
            <a:r>
              <a:rPr lang="en-US" dirty="0" err="1" smtClean="0"/>
              <a:t>IServiceInstanceLifecycle</a:t>
            </a:r>
            <a:r>
              <a:rPr lang="en-US" dirty="0" smtClean="0"/>
              <a:t>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236236"/>
          </a:xfrm>
        </p:spPr>
        <p:txBody>
          <a:bodyPr/>
          <a:lstStyle/>
          <a:p>
            <a:r>
              <a:rPr lang="en-US" dirty="0" err="1"/>
              <a:t>IServiceInstanceLifecycle</a:t>
            </a:r>
            <a:r>
              <a:rPr lang="en-US" dirty="0"/>
              <a:t> method invocations can occur during the following service- related Business Process Model and Notation (BPMN) workflows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33939"/>
              </p:ext>
            </p:extLst>
          </p:nvPr>
        </p:nvGraphicFramePr>
        <p:xfrm>
          <a:off x="0" y="2210713"/>
          <a:ext cx="9144000" cy="4414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11101"/>
                <a:gridCol w="2330309"/>
                <a:gridCol w="49025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 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IServiceInstanceLifecycle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service-provision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service-provision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postProvision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service-stop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service-stop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postStop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service-start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service-start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postStart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service-release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ServiceInstancePreReleaseRequest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service-release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PostReleaseCallout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postRelease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ServiceInstancePostReleaseRequest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156972"/>
      </p:ext>
    </p:extLst>
  </p:cSld>
  <p:clrMapOvr>
    <a:masterClrMapping/>
  </p:clrMapOvr>
  <p:transition xmlns:p14="http://schemas.microsoft.com/office/powerpoint/2010/main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ServiceInstanceLifecycleRequest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ServiceInstanceLifecycleRequest</a:t>
            </a:r>
            <a:r>
              <a:rPr lang="en-US" dirty="0"/>
              <a:t> class is the basis for the </a:t>
            </a:r>
            <a:r>
              <a:rPr lang="en-US" dirty="0" smtClean="0"/>
              <a:t>parameters </a:t>
            </a:r>
            <a:r>
              <a:rPr lang="en-US" dirty="0"/>
              <a:t>to the </a:t>
            </a:r>
            <a:r>
              <a:rPr lang="en-US" dirty="0" err="1"/>
              <a:t>IServiceInstanceLifecycle</a:t>
            </a:r>
            <a:r>
              <a:rPr lang="en-US" dirty="0"/>
              <a:t> methods. </a:t>
            </a:r>
            <a:endParaRPr lang="en-US" dirty="0" smtClean="0"/>
          </a:p>
          <a:p>
            <a:r>
              <a:rPr lang="en-US" dirty="0" err="1" smtClean="0"/>
              <a:t>ServiceInstanceLifecycleRequest</a:t>
            </a:r>
            <a:r>
              <a:rPr lang="en-US" dirty="0" smtClean="0"/>
              <a:t> </a:t>
            </a:r>
            <a:r>
              <a:rPr lang="en-US" dirty="0"/>
              <a:t>extends </a:t>
            </a:r>
            <a:r>
              <a:rPr lang="en-US" dirty="0" err="1"/>
              <a:t>ServiceInstanceRequest</a:t>
            </a:r>
            <a:r>
              <a:rPr lang="en-US" dirty="0"/>
              <a:t> with the following method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559746"/>
              </p:ext>
            </p:extLst>
          </p:nvPr>
        </p:nvGraphicFramePr>
        <p:xfrm>
          <a:off x="690462" y="3172374"/>
          <a:ext cx="7508776" cy="128523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33102"/>
                <a:gridCol w="44756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getPeerServiceInstances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service instances that are the destination of connections to the cycling service instance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526418"/>
      </p:ext>
    </p:extLst>
  </p:cSld>
  <p:clrMapOvr>
    <a:masterClrMapping/>
  </p:clrMapOvr>
  <p:transition xmlns:p14="http://schemas.microsoft.com/office/powerpoint/2010/main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ServiceInstanceLifecycleOperations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590452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smtClean="0"/>
              <a:t>provides com.servicemesh.agility.sdk.service.operations.ServiceInstanceLifecycleOperations </a:t>
            </a:r>
            <a:r>
              <a:rPr lang="en-US" dirty="0"/>
              <a:t>as a default implementation of </a:t>
            </a:r>
            <a:r>
              <a:rPr lang="en-US" dirty="0" err="1"/>
              <a:t>IServiceInstanceLifecycle</a:t>
            </a:r>
            <a:r>
              <a:rPr lang="en-US" dirty="0"/>
              <a:t>, for which every method simply returns a completed promise </a:t>
            </a:r>
            <a:endParaRPr lang="en-US" dirty="0" smtClean="0"/>
          </a:p>
          <a:p>
            <a:r>
              <a:rPr lang="en-US" dirty="0"/>
              <a:t>A service adapter should extend </a:t>
            </a:r>
            <a:r>
              <a:rPr lang="en-US" dirty="0" err="1"/>
              <a:t>ServiceInstanceLifecycleOperations</a:t>
            </a:r>
            <a:r>
              <a:rPr lang="en-US" dirty="0"/>
              <a:t> and override methods as needed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8608"/>
      </p:ext>
    </p:extLst>
  </p:cSld>
  <p:clrMapOvr>
    <a:masterClrMapping/>
  </p:clrMapOvr>
  <p:transition xmlns:p14="http://schemas.microsoft.com/office/powerpoint/2010/main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Connection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36183"/>
      </p:ext>
    </p:extLst>
  </p:cSld>
  <p:clrMapOvr>
    <a:masterClrMapping/>
  </p:clrMapOvr>
  <p:transition xmlns:p14="http://schemas.microsoft.com/office/powerpoint/2010/main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IConnection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882385"/>
            <a:ext cx="8408987" cy="5668219"/>
          </a:xfrm>
        </p:spPr>
        <p:txBody>
          <a:bodyPr/>
          <a:lstStyle/>
          <a:p>
            <a:r>
              <a:rPr lang="en-US" dirty="0"/>
              <a:t>The Agility Platform REST API provides methods for affecting deployed connections between </a:t>
            </a:r>
            <a:r>
              <a:rPr lang="en-US" dirty="0" smtClean="0"/>
              <a:t>Runtime Assets (</a:t>
            </a:r>
            <a:r>
              <a:rPr lang="en-US" dirty="0" err="1" smtClean="0"/>
              <a:t>Templates,Services</a:t>
            </a:r>
            <a:r>
              <a:rPr lang="en-US" dirty="0" smtClean="0"/>
              <a:t>)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Invocation </a:t>
            </a:r>
            <a:r>
              <a:rPr lang="en-US" dirty="0"/>
              <a:t>of a POST, PUT, or DELETE method triggers the service adapter connection operations if either end of the connection has a service provider associated with the adapter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The Service SDK </a:t>
            </a:r>
            <a:r>
              <a:rPr lang="en-US" dirty="0" err="1"/>
              <a:t>IConnection</a:t>
            </a:r>
            <a:r>
              <a:rPr lang="en-US" dirty="0"/>
              <a:t> interface represents the operations for a service adapter to consider when a Connection is created, updated, or deleted </a:t>
            </a:r>
          </a:p>
          <a:p>
            <a:r>
              <a:rPr lang="en-US" dirty="0" smtClean="0"/>
              <a:t>All </a:t>
            </a:r>
            <a:r>
              <a:rPr lang="en-US" dirty="0" err="1" smtClean="0"/>
              <a:t>IConnection</a:t>
            </a:r>
            <a:r>
              <a:rPr lang="en-US" dirty="0" smtClean="0"/>
              <a:t> methods return Promise&lt;</a:t>
            </a:r>
            <a:r>
              <a:rPr lang="en-US" dirty="0" err="1" smtClean="0"/>
              <a:t>ServiceProviderResponse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36273"/>
              </p:ext>
            </p:extLst>
          </p:nvPr>
        </p:nvGraphicFramePr>
        <p:xfrm>
          <a:off x="1393254" y="2527800"/>
          <a:ext cx="5782620" cy="215708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26154"/>
                <a:gridCol w="1324350"/>
                <a:gridCol w="2532116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Action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REST Type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URI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</a:tr>
              <a:tr h="282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 a connection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DELETE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connection/{id} </a:t>
                      </a:r>
                      <a:endParaRPr lang="en-US" sz="1400" dirty="0" smtClean="0"/>
                    </a:p>
                  </a:txBody>
                  <a:tcPr marL="63059" marR="63059" marT="31530" marB="31530"/>
                </a:tc>
              </a:tr>
              <a:tr h="282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all connections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GET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 </a:t>
                      </a:r>
                      <a:endParaRPr lang="en-US" sz="1400" dirty="0" smtClean="0"/>
                    </a:p>
                  </a:txBody>
                  <a:tcPr marL="63059" marR="63059" marT="31530" marB="31530"/>
                </a:tc>
              </a:tr>
              <a:tr h="500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Search for connections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GET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connection/search 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 marL="63059" marR="63059" marT="31530" marB="31530"/>
                </a:tc>
              </a:tr>
              <a:tr h="282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connection by ID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GET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connection/{id} </a:t>
                      </a:r>
                      <a:endParaRPr lang="en-US" sz="1400" dirty="0" smtClean="0"/>
                    </a:p>
                  </a:txBody>
                  <a:tcPr marL="63059" marR="63059" marT="31530" marB="31530"/>
                </a:tc>
              </a:tr>
              <a:tr h="282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connection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POST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 </a:t>
                      </a:r>
                      <a:endParaRPr lang="en-US" sz="1400" dirty="0" smtClean="0"/>
                    </a:p>
                  </a:txBody>
                  <a:tcPr marL="63059" marR="63059" marT="31530" marB="31530"/>
                </a:tc>
              </a:tr>
              <a:tr h="2820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a connection </a:t>
                      </a:r>
                      <a:endParaRPr lang="en-US" sz="1200" dirty="0" smtClean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PUT</a:t>
                      </a:r>
                      <a:endParaRPr lang="en-US" sz="1200" dirty="0"/>
                    </a:p>
                  </a:txBody>
                  <a:tcPr marL="63059" marR="63059" marT="31530" marB="315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connection/{id} </a:t>
                      </a:r>
                      <a:endParaRPr lang="en-US" sz="1100" dirty="0" smtClean="0"/>
                    </a:p>
                  </a:txBody>
                  <a:tcPr marL="63059" marR="63059" marT="31530" marB="3153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915043"/>
      </p:ext>
    </p:extLst>
  </p:cSld>
  <p:clrMapOvr>
    <a:masterClrMapping/>
  </p:clrMapOvr>
  <p:transition xmlns:p14="http://schemas.microsoft.com/office/powerpoint/2010/main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Iconnection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459583"/>
              </p:ext>
            </p:extLst>
          </p:nvPr>
        </p:nvGraphicFramePr>
        <p:xfrm>
          <a:off x="-2" y="1474520"/>
          <a:ext cx="9144002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1"/>
                <a:gridCol w="60245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preCreate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ConnectionPreCreateRequest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adapter to validate the configuration of the connection prior to creation and allow/reject the settings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postCreate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ConnectionPostCreateRequest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successful creation of the connection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preUpdate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ConnectionPreUpdateRequest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adapter to validate the configuration of the connection prior to an update and allow/reject the settings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postUpdate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ConnectionPostUpdateRequest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successful update of the connection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ConnectionPreDeleteRequest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adapter to validate the system is in a valid state to perform a delete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ConnectionPostDeleteRequest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successful deletion of the connection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187280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Example: Deployed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5956" y="1018037"/>
            <a:ext cx="8100176" cy="959237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en-US" i="1" dirty="0" smtClean="0"/>
              <a:t> Service Instance</a:t>
            </a:r>
            <a:r>
              <a:rPr lang="en-US" dirty="0" smtClean="0"/>
              <a:t>  is created when the Blueprint containing a Service is deployed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9" y="1645343"/>
            <a:ext cx="8634136" cy="3155979"/>
          </a:xfrm>
        </p:spPr>
      </p:pic>
    </p:spTree>
    <p:extLst>
      <p:ext uri="{BB962C8B-B14F-4D97-AF65-F5344CB8AC3E}">
        <p14:creationId xmlns:p14="http://schemas.microsoft.com/office/powerpoint/2010/main" val="1032957366"/>
      </p:ext>
    </p:extLst>
  </p:cSld>
  <p:clrMapOvr>
    <a:masterClrMapping/>
  </p:clrMapOvr>
  <p:transition xmlns:p14="http://schemas.microsoft.com/office/powerpoint/2010/main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ConnectionRequest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ConnectionRequest</a:t>
            </a:r>
            <a:r>
              <a:rPr lang="en-US" dirty="0"/>
              <a:t> class is the basis for the parameter to the </a:t>
            </a:r>
            <a:r>
              <a:rPr lang="en-US" dirty="0" err="1"/>
              <a:t>IConnection</a:t>
            </a:r>
            <a:r>
              <a:rPr lang="en-US" dirty="0"/>
              <a:t> methods. </a:t>
            </a:r>
            <a:endParaRPr lang="en-US" dirty="0" smtClean="0"/>
          </a:p>
          <a:p>
            <a:r>
              <a:rPr lang="en-US" dirty="0" err="1" smtClean="0"/>
              <a:t>ConnectionRequest</a:t>
            </a:r>
            <a:r>
              <a:rPr lang="en-US" dirty="0" smtClean="0"/>
              <a:t> </a:t>
            </a:r>
            <a:r>
              <a:rPr lang="en-US" dirty="0"/>
              <a:t>extends </a:t>
            </a:r>
            <a:r>
              <a:rPr lang="en-US" dirty="0" err="1"/>
              <a:t>ServiceProviderRequest</a:t>
            </a:r>
            <a:r>
              <a:rPr lang="en-US" dirty="0"/>
              <a:t> with the following </a:t>
            </a:r>
            <a:r>
              <a:rPr lang="en-US" dirty="0" smtClean="0"/>
              <a:t>methods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24095"/>
              </p:ext>
            </p:extLst>
          </p:nvPr>
        </p:nvGraphicFramePr>
        <p:xfrm>
          <a:off x="-3" y="2950452"/>
          <a:ext cx="9144002" cy="2225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41280"/>
                <a:gridCol w="67027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Connection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etSource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asset at the source end of the connection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getDestination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asset at the destination end of the connection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getDestConnections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to the service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getDepenents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assets dependent on this service instance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019707"/>
      </p:ext>
    </p:extLst>
  </p:cSld>
  <p:clrMapOvr>
    <a:masterClrMapping/>
  </p:clrMapOvr>
  <p:transition xmlns:p14="http://schemas.microsoft.com/office/powerpoint/2010/main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ConnectionOperations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19034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Services SDK provides com.servicemesh.agility.sdk.service.operations.ConnectionOperations as a default implementation of </a:t>
            </a:r>
            <a:r>
              <a:rPr lang="en-US" dirty="0" err="1"/>
              <a:t>IConnection</a:t>
            </a:r>
            <a:r>
              <a:rPr lang="en-US" dirty="0"/>
              <a:t>, for which every method simply returns a completed promise. </a:t>
            </a:r>
          </a:p>
          <a:p>
            <a:r>
              <a:rPr lang="en-US" dirty="0"/>
              <a:t>A service adapter should extend </a:t>
            </a:r>
            <a:r>
              <a:rPr lang="en-US" dirty="0" err="1"/>
              <a:t>ConnectionOperations</a:t>
            </a:r>
            <a:r>
              <a:rPr lang="en-US" dirty="0"/>
              <a:t> and override methods as needed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58548"/>
      </p:ext>
    </p:extLst>
  </p:cSld>
  <p:clrMapOvr>
    <a:masterClrMapping/>
  </p:clrMapOvr>
  <p:transition xmlns:p14="http://schemas.microsoft.com/office/powerpoint/2010/main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Asset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5848"/>
      </p:ext>
    </p:extLst>
  </p:cSld>
  <p:clrMapOvr>
    <a:masterClrMapping/>
  </p:clrMapOvr>
  <p:transition xmlns:p14="http://schemas.microsoft.com/office/powerpoint/2010/main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IAssetLifecycle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46734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AssetOperations</a:t>
            </a:r>
            <a:r>
              <a:rPr lang="en-US" dirty="0"/>
              <a:t> exist to allow service adapters to receive notifications and perform any necessary actions when a CRUD operation is executed for an associated Asset </a:t>
            </a:r>
          </a:p>
          <a:p>
            <a:r>
              <a:rPr lang="en-US" dirty="0"/>
              <a:t>The Service SDK </a:t>
            </a:r>
            <a:r>
              <a:rPr lang="en-US" dirty="0" err="1"/>
              <a:t>IAssetLifecycle</a:t>
            </a:r>
            <a:r>
              <a:rPr lang="en-US" dirty="0"/>
              <a:t> interface represents the operations for a service adapter to consider when an Asset associated with the service changes state </a:t>
            </a:r>
          </a:p>
          <a:p>
            <a:r>
              <a:rPr lang="en-US" dirty="0" smtClean="0"/>
              <a:t>All of the </a:t>
            </a:r>
            <a:r>
              <a:rPr lang="en-US" dirty="0" err="1" smtClean="0"/>
              <a:t>IAssetLifecycle</a:t>
            </a:r>
            <a:r>
              <a:rPr lang="en-US" dirty="0" smtClean="0"/>
              <a:t> methods return Promise&lt;</a:t>
            </a:r>
            <a:r>
              <a:rPr lang="en-US" dirty="0" err="1" smtClean="0"/>
              <a:t>ServiceProviderResponse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002329"/>
      </p:ext>
    </p:extLst>
  </p:cSld>
  <p:clrMapOvr>
    <a:masterClrMapping/>
  </p:clrMapOvr>
  <p:transition xmlns:p14="http://schemas.microsoft.com/office/powerpoint/2010/main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IAssetLifecycle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131316"/>
              </p:ext>
            </p:extLst>
          </p:nvPr>
        </p:nvGraphicFramePr>
        <p:xfrm>
          <a:off x="366713" y="1412875"/>
          <a:ext cx="8408988" cy="4485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494"/>
                <a:gridCol w="42044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preCreate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PreCreateRequest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 adapter to validate the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postCreate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PostCreateRequest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a successful creation of the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preUpdate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PreUpdateRequest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 adapter to validate the Asset prior to the Asset update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postUpdate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PostUpdateRequest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a successful update of the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 adapter to validate the system is in a valid state to delete the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a successful deletion of an Asset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913869"/>
      </p:ext>
    </p:extLst>
  </p:cSld>
  <p:clrMapOvr>
    <a:masterClrMapping/>
  </p:clrMapOvr>
  <p:transition xmlns:p14="http://schemas.microsoft.com/office/powerpoint/2010/main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AssetOperations</a:t>
            </a:r>
            <a:r>
              <a:rPr lang="en-US" dirty="0" smtClean="0"/>
              <a:t> Request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559127"/>
          </a:xfrm>
        </p:spPr>
        <p:txBody>
          <a:bodyPr/>
          <a:lstStyle/>
          <a:p>
            <a:r>
              <a:rPr lang="en-US" dirty="0" smtClean="0"/>
              <a:t>All of the </a:t>
            </a:r>
            <a:r>
              <a:rPr lang="en-US" dirty="0" err="1" smtClean="0"/>
              <a:t>AssetOperations</a:t>
            </a:r>
            <a:r>
              <a:rPr lang="en-US" dirty="0" smtClean="0"/>
              <a:t> request objects extend </a:t>
            </a:r>
            <a:r>
              <a:rPr lang="en-US" dirty="0" err="1" smtClean="0"/>
              <a:t>ServiceProviderRequest</a:t>
            </a:r>
            <a:r>
              <a:rPr lang="en-US" dirty="0" smtClean="0"/>
              <a:t> with the following methods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03691"/>
              </p:ext>
            </p:extLst>
          </p:nvPr>
        </p:nvGraphicFramePr>
        <p:xfrm>
          <a:off x="1023364" y="2432635"/>
          <a:ext cx="6534987" cy="1651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503353"/>
                <a:gridCol w="403163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getAsset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asset that is changing state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setAsset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(Asset value)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Services framework to populate the Asset in the request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973112"/>
      </p:ext>
    </p:extLst>
  </p:cSld>
  <p:clrMapOvr>
    <a:masterClrMapping/>
  </p:clrMapOvr>
  <p:transition xmlns:p14="http://schemas.microsoft.com/office/powerpoint/2010/main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of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636345"/>
          </a:xfrm>
        </p:spPr>
        <p:txBody>
          <a:bodyPr/>
          <a:lstStyle/>
          <a:p>
            <a:r>
              <a:rPr lang="en-US" dirty="0"/>
              <a:t>In order for the service adapter to use </a:t>
            </a:r>
            <a:r>
              <a:rPr lang="en-US" dirty="0" err="1"/>
              <a:t>AssetOperations</a:t>
            </a:r>
            <a:r>
              <a:rPr lang="en-US" dirty="0"/>
              <a:t>, it must know the type of Asset(s) on which to perform lifecycle operations.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done by adding the Asset class name to the </a:t>
            </a:r>
            <a:r>
              <a:rPr lang="en-US" dirty="0" err="1"/>
              <a:t>AssetLifecycles</a:t>
            </a:r>
            <a:r>
              <a:rPr lang="en-US" dirty="0"/>
              <a:t> list in the </a:t>
            </a:r>
            <a:r>
              <a:rPr lang="en-US" dirty="0" err="1"/>
              <a:t>RegistrationRequest</a:t>
            </a:r>
            <a:r>
              <a:rPr lang="en-US" dirty="0"/>
              <a:t> that is returned in </a:t>
            </a:r>
            <a:r>
              <a:rPr lang="en-US" dirty="0" err="1"/>
              <a:t>getRegistrationRequest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56733"/>
      </p:ext>
    </p:extLst>
  </p:cSld>
  <p:clrMapOvr>
    <a:masterClrMapping/>
  </p:clrMapOvr>
  <p:transition xmlns:p14="http://schemas.microsoft.com/office/powerpoint/2010/main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190343"/>
          </a:xfrm>
        </p:spPr>
        <p:txBody>
          <a:bodyPr/>
          <a:lstStyle/>
          <a:p>
            <a:r>
              <a:rPr lang="en-US" dirty="0"/>
              <a:t>The Services SDK provides </a:t>
            </a:r>
            <a:r>
              <a:rPr lang="en-US" dirty="0" err="1"/>
              <a:t>com.servicemesh.agility.sdk.service.operations.AssetOperations</a:t>
            </a:r>
            <a:r>
              <a:rPr lang="en-US" dirty="0"/>
              <a:t> as a default implementation of </a:t>
            </a:r>
            <a:r>
              <a:rPr lang="en-US" dirty="0" err="1"/>
              <a:t>IAssetLifecycle</a:t>
            </a:r>
            <a:r>
              <a:rPr lang="en-US" dirty="0"/>
              <a:t>, for which every method simply returns a completed promise </a:t>
            </a:r>
          </a:p>
          <a:p>
            <a:r>
              <a:rPr lang="en-US" dirty="0" smtClean="0"/>
              <a:t>A </a:t>
            </a:r>
            <a:r>
              <a:rPr lang="en-US" dirty="0"/>
              <a:t>service adapter should extend </a:t>
            </a:r>
            <a:r>
              <a:rPr lang="en-US" dirty="0" err="1"/>
              <a:t>AssetOperations</a:t>
            </a:r>
            <a:r>
              <a:rPr lang="en-US"/>
              <a:t> and override methods as needed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21662"/>
      </p:ext>
    </p:extLst>
  </p:cSld>
  <p:clrMapOvr>
    <a:masterClrMapping/>
  </p:clrMapOvr>
  <p:transition xmlns:p14="http://schemas.microsoft.com/office/powerpoint/2010/main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55556"/>
      </p:ext>
    </p:extLst>
  </p:cSld>
  <p:clrMapOvr>
    <a:masterClrMapping/>
  </p:clrMapOvr>
  <p:transition xmlns:p14="http://schemas.microsoft.com/office/powerpoint/2010/main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Agility Platform Policies and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768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1: Development Environment Preparation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41226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Verify development environment has Java JDK 1.7 and ant (1.9.3)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Obtain the skeleton service adapter per instructor instructions</a:t>
            </a:r>
          </a:p>
          <a:p>
            <a:pPr marL="631825" lvl="1" indent="-457200"/>
            <a:r>
              <a:rPr lang="en-US" dirty="0" smtClean="0"/>
              <a:t>Attempt to build the skeleton service adapter</a:t>
            </a:r>
          </a:p>
          <a:p>
            <a:pPr lvl="2"/>
            <a:r>
              <a:rPr lang="en-US" dirty="0"/>
              <a:t>Import the </a:t>
            </a:r>
            <a:r>
              <a:rPr lang="en-US" dirty="0" err="1"/>
              <a:t>services.training</a:t>
            </a:r>
            <a:r>
              <a:rPr lang="en-US" dirty="0"/>
              <a:t> project to Eclipse (optional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Create an Eclipse </a:t>
            </a:r>
            <a:r>
              <a:rPr lang="en-US" dirty="0" err="1" smtClean="0"/>
              <a:t>Classpath</a:t>
            </a:r>
            <a:r>
              <a:rPr lang="en-US" dirty="0" smtClean="0"/>
              <a:t> variable that points to the agility-platform-services-</a:t>
            </a:r>
            <a:r>
              <a:rPr lang="en-US" dirty="0" err="1" smtClean="0"/>
              <a:t>sdk</a:t>
            </a:r>
            <a:r>
              <a:rPr lang="en-US" dirty="0" smtClean="0"/>
              <a:t> lib folder. Step by step instructions are at the top of </a:t>
            </a:r>
            <a:r>
              <a:rPr lang="en-US" dirty="0" err="1" smtClean="0"/>
              <a:t>TrainingServiceAdapter.java</a:t>
            </a:r>
            <a:endParaRPr lang="en-US" dirty="0"/>
          </a:p>
          <a:p>
            <a:pPr lvl="2"/>
            <a:r>
              <a:rPr lang="en-US" dirty="0"/>
              <a:t>In the </a:t>
            </a:r>
            <a:r>
              <a:rPr lang="en-US" dirty="0" err="1"/>
              <a:t>b</a:t>
            </a:r>
            <a:r>
              <a:rPr lang="en-US" dirty="0" err="1" smtClean="0"/>
              <a:t>uild.xml</a:t>
            </a:r>
            <a:r>
              <a:rPr lang="en-US" dirty="0" smtClean="0"/>
              <a:t> </a:t>
            </a:r>
            <a:r>
              <a:rPr lang="en-US" dirty="0"/>
              <a:t>file, change the project name to something </a:t>
            </a:r>
            <a:r>
              <a:rPr lang="en-US" dirty="0" smtClean="0"/>
              <a:t>unique (e.g. with your name)</a:t>
            </a:r>
            <a:endParaRPr lang="en-US" dirty="0"/>
          </a:p>
          <a:p>
            <a:pPr lvl="2"/>
            <a:r>
              <a:rPr lang="en-US" dirty="0"/>
              <a:t>In the MANIFEST.MF file under META-INF, change the Bundle-Name and Bundle-</a:t>
            </a:r>
            <a:r>
              <a:rPr lang="en-US" dirty="0" err="1"/>
              <a:t>SymbolicName</a:t>
            </a:r>
            <a:r>
              <a:rPr lang="en-US" dirty="0"/>
              <a:t> </a:t>
            </a:r>
            <a:r>
              <a:rPr lang="en-US" dirty="0" smtClean="0"/>
              <a:t>(set </a:t>
            </a:r>
            <a:r>
              <a:rPr lang="en-US" dirty="0" err="1" smtClean="0"/>
              <a:t>SymbolicName</a:t>
            </a:r>
            <a:r>
              <a:rPr lang="en-US" dirty="0" smtClean="0"/>
              <a:t> to </a:t>
            </a:r>
            <a:r>
              <a:rPr lang="en-US" dirty="0" err="1" smtClean="0"/>
              <a:t>build.xml</a:t>
            </a:r>
            <a:r>
              <a:rPr lang="en-US" dirty="0" smtClean="0"/>
              <a:t> project name)</a:t>
            </a:r>
            <a:endParaRPr lang="en-US" dirty="0"/>
          </a:p>
          <a:p>
            <a:pPr lvl="2"/>
            <a:r>
              <a:rPr lang="en-US" dirty="0"/>
              <a:t>Run “ant clean bundle” from the </a:t>
            </a:r>
            <a:r>
              <a:rPr lang="en-US" dirty="0" err="1"/>
              <a:t>services.training</a:t>
            </a:r>
            <a:r>
              <a:rPr lang="en-US" dirty="0"/>
              <a:t> </a:t>
            </a:r>
            <a:r>
              <a:rPr lang="en-US" dirty="0" smtClean="0"/>
              <a:t>directory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Login to the Agility Platform per instructor instructions (or use your own Agility Platform instance)</a:t>
            </a:r>
          </a:p>
          <a:p>
            <a:pPr marL="631825" lvl="1" indent="-457200"/>
            <a:r>
              <a:rPr lang="en-US" dirty="0" smtClean="0"/>
              <a:t>Create a Project in the Designer perspective named after yourself</a:t>
            </a:r>
          </a:p>
        </p:txBody>
      </p:sp>
    </p:spTree>
    <p:extLst>
      <p:ext uri="{BB962C8B-B14F-4D97-AF65-F5344CB8AC3E}">
        <p14:creationId xmlns:p14="http://schemas.microsoft.com/office/powerpoint/2010/main" val="465460797"/>
      </p:ext>
    </p:extLst>
  </p:cSld>
  <p:clrMapOvr>
    <a:masterClrMapping/>
  </p:clrMapOvr>
  <p:transition xmlns:p14="http://schemas.microsoft.com/office/powerpoint/2010/main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Platform Policies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3534301"/>
          </a:xfrm>
        </p:spPr>
        <p:txBody>
          <a:bodyPr/>
          <a:lstStyle/>
          <a:p>
            <a:r>
              <a:rPr lang="en-US" sz="1800" dirty="0" smtClean="0"/>
              <a:t>An Agility Platform Policy</a:t>
            </a:r>
          </a:p>
          <a:p>
            <a:pPr lvl="1"/>
            <a:r>
              <a:rPr lang="en-US" sz="1600" dirty="0" smtClean="0"/>
              <a:t>Defines extensible, declarative rules for security, configuration, and event handling</a:t>
            </a:r>
          </a:p>
          <a:p>
            <a:pPr lvl="1"/>
            <a:r>
              <a:rPr lang="en-US" sz="1600" dirty="0" smtClean="0"/>
              <a:t>Is enforced for user specified situations and locations</a:t>
            </a:r>
          </a:p>
          <a:p>
            <a:r>
              <a:rPr lang="en-US" sz="1800" dirty="0" smtClean="0"/>
              <a:t>The following types of Policies are applicable to Services</a:t>
            </a:r>
          </a:p>
          <a:p>
            <a:pPr lvl="1"/>
            <a:r>
              <a:rPr lang="en-US" sz="1600" dirty="0" err="1" smtClean="0">
                <a:cs typeface="Courier"/>
              </a:rPr>
              <a:t>LifecycleValidation</a:t>
            </a:r>
            <a:endParaRPr lang="en-US" sz="1600" dirty="0">
              <a:cs typeface="Courier"/>
            </a:endParaRPr>
          </a:p>
          <a:p>
            <a:pPr lvl="1"/>
            <a:r>
              <a:rPr lang="en-US" sz="1600" dirty="0" err="1" smtClean="0">
                <a:cs typeface="Courier"/>
              </a:rPr>
              <a:t>LifecyclePostProcess</a:t>
            </a:r>
            <a:endParaRPr lang="en-US" sz="1600" dirty="0" smtClean="0">
              <a:cs typeface="Courier"/>
            </a:endParaRPr>
          </a:p>
          <a:p>
            <a:pPr lvl="1"/>
            <a:r>
              <a:rPr lang="en-US" sz="1600" dirty="0" smtClean="0">
                <a:cs typeface="Courier"/>
              </a:rPr>
              <a:t>Deployment</a:t>
            </a:r>
          </a:p>
          <a:p>
            <a:pPr lvl="1"/>
            <a:r>
              <a:rPr lang="en-US" sz="1600" dirty="0" smtClean="0">
                <a:cs typeface="Courier"/>
              </a:rPr>
              <a:t>Firewall</a:t>
            </a:r>
          </a:p>
          <a:p>
            <a:pPr lvl="1"/>
            <a:r>
              <a:rPr lang="en-US" sz="1600" dirty="0" smtClean="0">
                <a:cs typeface="Courier"/>
              </a:rPr>
              <a:t>Workflow</a:t>
            </a:r>
            <a:endParaRPr lang="en-US" sz="1600" dirty="0">
              <a:cs typeface="Courier"/>
            </a:endParaRPr>
          </a:p>
          <a:p>
            <a:pPr marL="168275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60789706"/>
      </p:ext>
    </p:extLst>
  </p:cSld>
  <p:clrMapOvr>
    <a:masterClrMapping/>
  </p:clrMapOvr>
  <p:transition xmlns:p14="http://schemas.microsoft.com/office/powerpoint/2010/main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LifecycleValidation</a:t>
            </a:r>
            <a:r>
              <a:rPr lang="en-US" dirty="0" smtClean="0"/>
              <a:t>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4753097"/>
          </a:xfrm>
        </p:spPr>
        <p:txBody>
          <a:bodyPr/>
          <a:lstStyle/>
          <a:p>
            <a:r>
              <a:rPr lang="en-US" sz="1800" dirty="0" smtClean="0"/>
              <a:t>Can govern a service instance prior to service instance lifecycle event(s):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Create	Initial creation of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Update	Modification of an existing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Delete		Removal of an existing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Provision	Creation of a runtime service instance in a cloud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Start		Starting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Stop		Stopping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Restart	Restarting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Release	Releasing a service </a:t>
            </a:r>
            <a:r>
              <a:rPr lang="en-US" sz="1600" dirty="0" smtClean="0"/>
              <a:t>instance</a:t>
            </a:r>
          </a:p>
          <a:p>
            <a:r>
              <a:rPr lang="en-US" sz="1800" dirty="0" smtClean="0"/>
              <a:t>Example: Require a created service instance to have a name that starts with "</a:t>
            </a:r>
            <a:r>
              <a:rPr lang="en-US" sz="1800" dirty="0" err="1" smtClean="0"/>
              <a:t>ServiceInstance</a:t>
            </a:r>
            <a:r>
              <a:rPr lang="en-US" sz="1800" dirty="0" smtClean="0"/>
              <a:t>"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&lt;</a:t>
            </a:r>
            <a:r>
              <a:rPr lang="en-US" sz="1600" dirty="0" err="1">
                <a:latin typeface="Courier New"/>
                <a:cs typeface="Courier New"/>
              </a:rPr>
              <a:t>LifecycleCallout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dirty="0" err="1">
                <a:latin typeface="Courier New"/>
                <a:cs typeface="Courier New"/>
              </a:rPr>
              <a:t>assetType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r>
              <a:rPr lang="en-US" sz="1600" dirty="0" err="1">
                <a:latin typeface="Courier New"/>
                <a:cs typeface="Courier New"/>
              </a:rPr>
              <a:t>serviceinstance</a:t>
            </a: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dirty="0" err="1">
                <a:latin typeface="Courier New"/>
                <a:cs typeface="Courier New"/>
              </a:rPr>
              <a:t>assetType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dirty="0" err="1">
                <a:latin typeface="Courier New"/>
                <a:cs typeface="Courier New"/>
              </a:rPr>
              <a:t>lifecycleEvent</a:t>
            </a:r>
            <a:r>
              <a:rPr lang="en-US" sz="1600" dirty="0">
                <a:latin typeface="Courier New"/>
                <a:cs typeface="Courier New"/>
              </a:rPr>
              <a:t>&gt;Create&lt;/</a:t>
            </a:r>
            <a:r>
              <a:rPr lang="en-US" sz="1600" dirty="0" err="1">
                <a:latin typeface="Courier New"/>
                <a:cs typeface="Courier New"/>
              </a:rPr>
              <a:t>lifecycleEvent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&lt;script&gt;&lt;![CDATA[</a:t>
            </a:r>
            <a:r>
              <a:rPr lang="en-US" sz="1600" dirty="0" err="1">
                <a:latin typeface="Courier New"/>
                <a:cs typeface="Courier New"/>
              </a:rPr>
              <a:t>var</a:t>
            </a:r>
            <a:r>
              <a:rPr lang="en-US" sz="1600" dirty="0">
                <a:latin typeface="Courier New"/>
                <a:cs typeface="Courier New"/>
              </a:rPr>
              <a:t> name = </a:t>
            </a:r>
            <a:r>
              <a:rPr lang="en-US" sz="1600" dirty="0" err="1">
                <a:latin typeface="Courier New"/>
                <a:cs typeface="Courier New"/>
              </a:rPr>
              <a:t>agility.params.get</a:t>
            </a:r>
            <a:r>
              <a:rPr lang="en-US" sz="1600" dirty="0">
                <a:latin typeface="Courier New"/>
                <a:cs typeface="Courier New"/>
              </a:rPr>
              <a:t>("this").</a:t>
            </a:r>
            <a:r>
              <a:rPr lang="en-US" sz="1600" dirty="0" err="1">
                <a:latin typeface="Courier New"/>
                <a:cs typeface="Courier New"/>
              </a:rPr>
              <a:t>getName</a:t>
            </a:r>
            <a:r>
              <a:rPr lang="en-US" sz="1600" dirty="0">
                <a:latin typeface="Courier New"/>
                <a:cs typeface="Courier New"/>
              </a:rPr>
              <a:t>()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168275" lvl="1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name </a:t>
            </a:r>
            <a:r>
              <a:rPr lang="en-US" sz="1600" dirty="0">
                <a:latin typeface="Courier New"/>
                <a:cs typeface="Courier New"/>
              </a:rPr>
              <a:t>!= null &amp;&amp; </a:t>
            </a:r>
            <a:r>
              <a:rPr lang="en-US" sz="1600" dirty="0" err="1">
                <a:latin typeface="Courier New"/>
                <a:cs typeface="Courier New"/>
              </a:rPr>
              <a:t>name.startsWith</a:t>
            </a:r>
            <a:r>
              <a:rPr lang="en-US" sz="1600" dirty="0">
                <a:latin typeface="Courier New"/>
                <a:cs typeface="Courier New"/>
              </a:rPr>
              <a:t>("</a:t>
            </a:r>
            <a:r>
              <a:rPr lang="en-US" sz="1600" dirty="0" err="1">
                <a:latin typeface="Courier New"/>
                <a:cs typeface="Courier New"/>
              </a:rPr>
              <a:t>ServiceInstance</a:t>
            </a:r>
            <a:r>
              <a:rPr lang="en-US" sz="1600" dirty="0">
                <a:latin typeface="Courier New"/>
                <a:cs typeface="Courier New"/>
              </a:rPr>
              <a:t>");]]&gt;&lt;/script&gt;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dirty="0" err="1">
                <a:latin typeface="Courier New"/>
                <a:cs typeface="Courier New"/>
              </a:rPr>
              <a:t>LifecycleCallout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39746159"/>
      </p:ext>
    </p:extLst>
  </p:cSld>
  <p:clrMapOvr>
    <a:masterClrMapping/>
  </p:clrMapOvr>
  <p:transition xmlns:p14="http://schemas.microsoft.com/office/powerpoint/2010/main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LifecyclePostProcess</a:t>
            </a:r>
            <a:r>
              <a:rPr lang="en-US" dirty="0" smtClean="0"/>
              <a:t>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3669723"/>
          </a:xfrm>
        </p:spPr>
        <p:txBody>
          <a:bodyPr/>
          <a:lstStyle/>
          <a:p>
            <a:r>
              <a:rPr lang="en-US" sz="1800" dirty="0" smtClean="0"/>
              <a:t>Can govern a service instance after service instance lifecycle event(s)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Same events as </a:t>
            </a:r>
            <a:r>
              <a:rPr lang="en-US" sz="1600" dirty="0" err="1" smtClean="0"/>
              <a:t>LifecycleValidation</a:t>
            </a:r>
            <a:r>
              <a:rPr lang="en-US" sz="1600" dirty="0" smtClean="0"/>
              <a:t> Policy</a:t>
            </a:r>
          </a:p>
          <a:p>
            <a:r>
              <a:rPr lang="en-US" sz="1800" dirty="0" smtClean="0"/>
              <a:t>Example: Automatically add "</a:t>
            </a:r>
            <a:r>
              <a:rPr lang="en-US" sz="1800" dirty="0" err="1" smtClean="0"/>
              <a:t>ProvisionTest</a:t>
            </a:r>
            <a:r>
              <a:rPr lang="en-US" sz="1800" dirty="0" smtClean="0"/>
              <a:t>" to the name of a provisioned service instance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&lt;</a:t>
            </a:r>
            <a:r>
              <a:rPr lang="en-US" sz="1600" dirty="0" err="1">
                <a:latin typeface="Courier New"/>
                <a:cs typeface="Courier New"/>
              </a:rPr>
              <a:t>LifecycleCallout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dirty="0" err="1">
                <a:latin typeface="Courier New"/>
                <a:cs typeface="Courier New"/>
              </a:rPr>
              <a:t>assetType</a:t>
            </a:r>
            <a:r>
              <a:rPr lang="en-US" sz="1600" dirty="0">
                <a:latin typeface="Courier New"/>
                <a:cs typeface="Courier New"/>
              </a:rPr>
              <a:t>&gt;</a:t>
            </a:r>
            <a:r>
              <a:rPr lang="en-US" sz="1600" dirty="0" err="1">
                <a:latin typeface="Courier New"/>
                <a:cs typeface="Courier New"/>
              </a:rPr>
              <a:t>serviceinstance</a:t>
            </a: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dirty="0" err="1">
                <a:latin typeface="Courier New"/>
                <a:cs typeface="Courier New"/>
              </a:rPr>
              <a:t>assetType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</a:t>
            </a:r>
            <a:r>
              <a:rPr lang="en-US" sz="1600" dirty="0" err="1">
                <a:latin typeface="Courier New"/>
                <a:cs typeface="Courier New"/>
              </a:rPr>
              <a:t>lifecycleEvent</a:t>
            </a:r>
            <a:r>
              <a:rPr lang="en-US" sz="1600" dirty="0" smtClean="0">
                <a:latin typeface="Courier New"/>
                <a:cs typeface="Courier New"/>
              </a:rPr>
              <a:t>&gt;Provision&lt;</a:t>
            </a:r>
            <a:r>
              <a:rPr lang="en-US" sz="1600" dirty="0">
                <a:latin typeface="Courier New"/>
                <a:cs typeface="Courier New"/>
              </a:rPr>
              <a:t>/</a:t>
            </a:r>
            <a:r>
              <a:rPr lang="en-US" sz="1600" dirty="0" err="1">
                <a:latin typeface="Courier New"/>
                <a:cs typeface="Courier New"/>
              </a:rPr>
              <a:t>lifecycleEvent</a:t>
            </a:r>
            <a:r>
              <a:rPr lang="en-US" sz="1600" dirty="0">
                <a:latin typeface="Courier New"/>
                <a:cs typeface="Courier New"/>
              </a:rPr>
              <a:t>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 &lt;script&gt;&lt;![CDATA[</a:t>
            </a:r>
            <a:r>
              <a:rPr lang="en-US" sz="1600" dirty="0" err="1">
                <a:latin typeface="Courier New"/>
                <a:cs typeface="Courier New"/>
              </a:rPr>
              <a:t>var</a:t>
            </a:r>
            <a:r>
              <a:rPr lang="en-US" sz="1600" dirty="0">
                <a:latin typeface="Courier New"/>
                <a:cs typeface="Courier New"/>
              </a:rPr>
              <a:t> asset = </a:t>
            </a:r>
            <a:r>
              <a:rPr lang="en-US" sz="1600" dirty="0" err="1">
                <a:latin typeface="Courier New"/>
                <a:cs typeface="Courier New"/>
              </a:rPr>
              <a:t>agility.params.get</a:t>
            </a:r>
            <a:r>
              <a:rPr lang="en-US" sz="1600" dirty="0">
                <a:latin typeface="Courier New"/>
                <a:cs typeface="Courier New"/>
              </a:rPr>
              <a:t>("this");</a:t>
            </a:r>
          </a:p>
          <a:p>
            <a:pPr marL="168275" lvl="1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api</a:t>
            </a:r>
            <a:r>
              <a:rPr lang="en-US" sz="1600" dirty="0">
                <a:latin typeface="Courier New"/>
                <a:cs typeface="Courier New"/>
              </a:rPr>
              <a:t>=</a:t>
            </a:r>
            <a:r>
              <a:rPr lang="en-US" sz="1600" dirty="0" err="1">
                <a:latin typeface="Courier New"/>
                <a:cs typeface="Courier New"/>
              </a:rPr>
              <a:t>agility.getApi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168275" lvl="1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asset.setName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asset.getName</a:t>
            </a:r>
            <a:r>
              <a:rPr lang="en-US" sz="1600" dirty="0">
                <a:latin typeface="Courier New"/>
                <a:cs typeface="Courier New"/>
              </a:rPr>
              <a:t>() + </a:t>
            </a:r>
            <a:r>
              <a:rPr lang="en-US" sz="1600" dirty="0" smtClean="0">
                <a:latin typeface="Courier New"/>
                <a:cs typeface="Courier New"/>
              </a:rPr>
              <a:t>"</a:t>
            </a:r>
            <a:r>
              <a:rPr lang="en-US" sz="1600" dirty="0" err="1" smtClean="0">
                <a:latin typeface="Courier New"/>
                <a:cs typeface="Courier New"/>
              </a:rPr>
              <a:t>ProvisionTest</a:t>
            </a:r>
            <a:r>
              <a:rPr lang="en-US" sz="1600" dirty="0">
                <a:latin typeface="Courier New"/>
                <a:cs typeface="Courier New"/>
              </a:rPr>
              <a:t>");</a:t>
            </a:r>
          </a:p>
          <a:p>
            <a:pPr marL="168275" lvl="1" indent="0">
              <a:buNone/>
            </a:pPr>
            <a:r>
              <a:rPr lang="en-US" sz="1600" dirty="0" err="1">
                <a:latin typeface="Courier New"/>
                <a:cs typeface="Courier New"/>
              </a:rPr>
              <a:t>api.update</a:t>
            </a:r>
            <a:r>
              <a:rPr lang="en-US" sz="1600" dirty="0">
                <a:latin typeface="Courier New"/>
                <a:cs typeface="Courier New"/>
              </a:rPr>
              <a:t>(asset);]]&gt;&lt;/script&gt;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&lt;/</a:t>
            </a:r>
            <a:r>
              <a:rPr lang="en-US" sz="1600" dirty="0" err="1">
                <a:latin typeface="Courier New"/>
                <a:cs typeface="Courier New"/>
              </a:rPr>
              <a:t>LifecycleCallout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13916113"/>
      </p:ext>
    </p:extLst>
  </p:cSld>
  <p:clrMapOvr>
    <a:masterClrMapping/>
  </p:clrMapOvr>
  <p:transition xmlns:p14="http://schemas.microsoft.com/office/powerpoint/2010/main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5660009"/>
          </a:xfrm>
        </p:spPr>
        <p:txBody>
          <a:bodyPr/>
          <a:lstStyle/>
          <a:p>
            <a:r>
              <a:rPr lang="en-US" sz="1800" dirty="0" smtClean="0"/>
              <a:t>Can govern the resources for a service instance during the instance's deployment</a:t>
            </a:r>
          </a:p>
          <a:p>
            <a:r>
              <a:rPr lang="en-US" sz="1800" dirty="0" smtClean="0"/>
              <a:t>Example – assign a service instance to a service provider based on the service name specified in a blueprint: 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 err="1">
                <a:latin typeface="Courier New"/>
                <a:cs typeface="Courier New"/>
              </a:rPr>
              <a:t>ResourcePolicy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mapping&gt;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name&gt;QA Lab Service Provider Assignment&lt;/name&gt;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condition&gt; &lt;match&gt;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cs typeface="Courier New"/>
              </a:rPr>
              <a:t>     </a:t>
            </a:r>
            <a:r>
              <a:rPr lang="en-US" sz="1200" dirty="0">
                <a:latin typeface="Courier New"/>
                <a:cs typeface="Courier New"/>
              </a:rPr>
              <a:t>&lt;type&gt;application/</a:t>
            </a:r>
            <a:r>
              <a:rPr lang="en-US" sz="1200" dirty="0" err="1">
                <a:latin typeface="Courier New"/>
                <a:cs typeface="Courier New"/>
              </a:rPr>
              <a:t>com.servicemesh.agility.api.Service+xml</a:t>
            </a:r>
            <a:r>
              <a:rPr lang="en-US" sz="1200" dirty="0">
                <a:latin typeface="Courier New"/>
                <a:cs typeface="Courier New"/>
              </a:rPr>
              <a:t>&lt;/type&gt;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&lt;property name="name" value="QA Traffic Manager"/&gt;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/match&gt; &lt;/condition&gt;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inclusion&gt; &lt;item&gt;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&lt;type&gt;application/</a:t>
            </a:r>
            <a:r>
              <a:rPr lang="en-US" sz="1200" dirty="0" err="1">
                <a:latin typeface="Courier New"/>
                <a:cs typeface="Courier New"/>
              </a:rPr>
              <a:t>com.servicemesh.agility.api.ServiceProvider+xml</a:t>
            </a:r>
            <a:r>
              <a:rPr lang="en-US" sz="1200" dirty="0">
                <a:latin typeface="Courier New"/>
                <a:cs typeface="Courier New"/>
              </a:rPr>
              <a:t>&lt;/type&gt;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</a:t>
            </a:r>
            <a:r>
              <a:rPr lang="en-US" sz="1200" dirty="0" smtClean="0">
                <a:latin typeface="Courier New"/>
                <a:cs typeface="Courier New"/>
              </a:rPr>
              <a:t>      </a:t>
            </a:r>
            <a:r>
              <a:rPr lang="en-US" sz="1200" dirty="0">
                <a:latin typeface="Courier New"/>
                <a:cs typeface="Courier New"/>
              </a:rPr>
              <a:t>&lt;name&gt;QA Lab Traffic Manager Service Provider&lt;/name&gt;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cs typeface="Courier New"/>
              </a:rPr>
              <a:t>     </a:t>
            </a:r>
            <a:r>
              <a:rPr lang="en-US" sz="1200" dirty="0">
                <a:latin typeface="Courier New"/>
                <a:cs typeface="Courier New"/>
              </a:rPr>
              <a:t>&lt;id&gt;353&lt;/id&gt;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&lt;/item&gt; &lt;/inclusion&gt;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/mapping&gt;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mapping&gt;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name&gt;</a:t>
            </a:r>
            <a:r>
              <a:rPr lang="en-US" sz="1200" dirty="0" err="1">
                <a:latin typeface="Courier New"/>
                <a:cs typeface="Courier New"/>
              </a:rPr>
              <a:t>Dev</a:t>
            </a:r>
            <a:r>
              <a:rPr lang="en-US" sz="1200" dirty="0">
                <a:latin typeface="Courier New"/>
                <a:cs typeface="Courier New"/>
              </a:rPr>
              <a:t> Lab Service Provider Assignment&lt;/name&gt;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condition&gt; &lt;match&gt;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&lt;type&gt;application/</a:t>
            </a:r>
            <a:r>
              <a:rPr lang="en-US" sz="1200" dirty="0" err="1">
                <a:latin typeface="Courier New"/>
                <a:cs typeface="Courier New"/>
              </a:rPr>
              <a:t>com.servicemesh.agility.api.Service+xml</a:t>
            </a:r>
            <a:r>
              <a:rPr lang="en-US" sz="1200" dirty="0">
                <a:latin typeface="Courier New"/>
                <a:cs typeface="Courier New"/>
              </a:rPr>
              <a:t>&lt;/type&gt;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</a:t>
            </a:r>
            <a:r>
              <a:rPr lang="en-US" sz="1200" dirty="0" smtClean="0">
                <a:latin typeface="Courier New"/>
                <a:cs typeface="Courier New"/>
              </a:rPr>
              <a:t>      </a:t>
            </a:r>
            <a:r>
              <a:rPr lang="en-US" sz="1200" dirty="0">
                <a:latin typeface="Courier New"/>
                <a:cs typeface="Courier New"/>
              </a:rPr>
              <a:t>&lt;property name="name" value="</a:t>
            </a:r>
            <a:r>
              <a:rPr lang="en-US" sz="1200" dirty="0" err="1">
                <a:latin typeface="Courier New"/>
                <a:cs typeface="Courier New"/>
              </a:rPr>
              <a:t>Dev</a:t>
            </a:r>
            <a:r>
              <a:rPr lang="en-US" sz="1200" dirty="0">
                <a:latin typeface="Courier New"/>
                <a:cs typeface="Courier New"/>
              </a:rPr>
              <a:t> Traffic Manager"/&gt;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&lt;/match&gt; &lt;/condition&gt;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inclusion&gt; &lt;item&gt;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type&gt;application/</a:t>
            </a:r>
            <a:r>
              <a:rPr lang="en-US" sz="1200" dirty="0" err="1">
                <a:latin typeface="Courier New"/>
                <a:cs typeface="Courier New"/>
              </a:rPr>
              <a:t>com.servicemesh.agility.api.ServiceProvider+xml</a:t>
            </a:r>
            <a:r>
              <a:rPr lang="en-US" sz="1200" dirty="0">
                <a:latin typeface="Courier New"/>
                <a:cs typeface="Courier New"/>
              </a:rPr>
              <a:t>&lt;/type&gt;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cs typeface="Courier New"/>
              </a:rPr>
              <a:t>     </a:t>
            </a:r>
            <a:r>
              <a:rPr lang="en-US" sz="1200" dirty="0">
                <a:latin typeface="Courier New"/>
                <a:cs typeface="Courier New"/>
              </a:rPr>
              <a:t>&lt;name&gt;</a:t>
            </a:r>
            <a:r>
              <a:rPr lang="en-US" sz="1200" dirty="0" err="1">
                <a:latin typeface="Courier New"/>
                <a:cs typeface="Courier New"/>
              </a:rPr>
              <a:t>Dev</a:t>
            </a:r>
            <a:r>
              <a:rPr lang="en-US" sz="1200" dirty="0">
                <a:latin typeface="Courier New"/>
                <a:cs typeface="Courier New"/>
              </a:rPr>
              <a:t> Lab Traffic Manager Service Provider&lt;/name&gt;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   </a:t>
            </a:r>
            <a:r>
              <a:rPr lang="en-US" sz="1200" dirty="0" smtClean="0">
                <a:latin typeface="Courier New"/>
                <a:cs typeface="Courier New"/>
              </a:rPr>
              <a:t>    </a:t>
            </a:r>
            <a:r>
              <a:rPr lang="en-US" sz="1200" dirty="0">
                <a:latin typeface="Courier New"/>
                <a:cs typeface="Courier New"/>
              </a:rPr>
              <a:t>&lt;id&gt;523&lt;/id&gt;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/item&gt; &lt;/inclusion&gt;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</a:t>
            </a: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/mapping&gt;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&lt;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ResourcePolicy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52785578"/>
      </p:ext>
    </p:extLst>
  </p:cSld>
  <p:clrMapOvr>
    <a:masterClrMapping/>
  </p:clrMapOvr>
  <p:transition xmlns:p14="http://schemas.microsoft.com/office/powerpoint/2010/main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 Policy (1/2)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141" y="808117"/>
            <a:ext cx="8536311" cy="1400896"/>
          </a:xfrm>
        </p:spPr>
        <p:txBody>
          <a:bodyPr/>
          <a:lstStyle/>
          <a:p>
            <a:r>
              <a:rPr lang="en-US" sz="1400" dirty="0" smtClean="0"/>
              <a:t>Only applicable if a service adapter registers support: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AssetType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serviceType</a:t>
            </a:r>
            <a:r>
              <a:rPr lang="en-US" sz="1200" dirty="0">
                <a:latin typeface="Courier New"/>
                <a:cs typeface="Courier New"/>
              </a:rPr>
              <a:t> = new </a:t>
            </a:r>
            <a:r>
              <a:rPr lang="en-US" sz="1200" dirty="0" err="1">
                <a:latin typeface="Courier New"/>
                <a:cs typeface="Courier New"/>
              </a:rPr>
              <a:t>AssetType</a:t>
            </a:r>
            <a:r>
              <a:rPr lang="en-US" sz="1200" dirty="0">
                <a:latin typeface="Courier New"/>
                <a:cs typeface="Courier New"/>
              </a:rPr>
              <a:t>();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serviceType.setName</a:t>
            </a:r>
            <a:r>
              <a:rPr lang="en-US" sz="1200" dirty="0">
                <a:latin typeface="Courier New"/>
                <a:cs typeface="Courier New"/>
              </a:rPr>
              <a:t>(MY_SERVICE_TYPE);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.</a:t>
            </a:r>
            <a:r>
              <a:rPr lang="en-US" sz="1200" dirty="0">
                <a:latin typeface="Courier New"/>
                <a:cs typeface="Courier New"/>
              </a:rPr>
              <a:t>..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serviceType.getEditors</a:t>
            </a:r>
            <a:r>
              <a:rPr lang="en-US" sz="1200" dirty="0">
                <a:latin typeface="Courier New"/>
                <a:cs typeface="Courier New"/>
              </a:rPr>
              <a:t>().add(</a:t>
            </a:r>
            <a:r>
              <a:rPr lang="en-US" sz="1200" dirty="0" err="1">
                <a:latin typeface="Courier New"/>
                <a:cs typeface="Courier New"/>
              </a:rPr>
              <a:t>com.servicemesh.agility.api.Editor.FIREWALL</a:t>
            </a:r>
            <a:r>
              <a:rPr lang="en-US" sz="1200" dirty="0">
                <a:latin typeface="Courier New"/>
                <a:cs typeface="Courier New"/>
              </a:rPr>
              <a:t>);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registration.getAssetTypes</a:t>
            </a:r>
            <a:r>
              <a:rPr lang="en-US" sz="1200" dirty="0">
                <a:latin typeface="Courier New"/>
                <a:cs typeface="Courier New"/>
              </a:rPr>
              <a:t>().add(</a:t>
            </a:r>
            <a:r>
              <a:rPr lang="en-US" sz="1200" dirty="0" err="1">
                <a:latin typeface="Courier New"/>
                <a:cs typeface="Courier New"/>
              </a:rPr>
              <a:t>serviceType</a:t>
            </a:r>
            <a:r>
              <a:rPr lang="en-US" sz="1200" dirty="0">
                <a:latin typeface="Courier New"/>
                <a:cs typeface="Courier New"/>
              </a:rPr>
              <a:t>)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  <a:endParaRPr lang="en-US" sz="1200" dirty="0">
              <a:latin typeface="Courier New"/>
              <a:cs typeface="Courier New"/>
            </a:endParaRPr>
          </a:p>
          <a:p>
            <a:pPr marL="166688" lvl="1" indent="-166688">
              <a:buChar char="•"/>
            </a:pPr>
            <a:r>
              <a:rPr lang="en-US" sz="1400" dirty="0" smtClean="0">
                <a:ea typeface="+mn-ea"/>
                <a:cs typeface="+mn-cs"/>
              </a:rPr>
              <a:t>Once </a:t>
            </a:r>
            <a:r>
              <a:rPr lang="en-US" sz="1400" dirty="0">
                <a:ea typeface="+mn-ea"/>
                <a:cs typeface="+mn-cs"/>
              </a:rPr>
              <a:t>registered, the blueprint editor allows firewall rules to be specified for the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9" y="2252270"/>
            <a:ext cx="6223695" cy="43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1462"/>
      </p:ext>
    </p:extLst>
  </p:cSld>
  <p:clrMapOvr>
    <a:masterClrMapping/>
  </p:clrMapOvr>
  <p:transition xmlns:p14="http://schemas.microsoft.com/office/powerpoint/2010/main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 Policy (2/2)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0703" y="4607768"/>
            <a:ext cx="8536311" cy="1332673"/>
          </a:xfrm>
        </p:spPr>
        <p:txBody>
          <a:bodyPr/>
          <a:lstStyle/>
          <a:p>
            <a:r>
              <a:rPr lang="en-US" sz="1400" dirty="0" smtClean="0"/>
              <a:t>Specified firewall rules are subsequently available for a deployed service instance: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import </a:t>
            </a:r>
            <a:r>
              <a:rPr lang="en-US" sz="1200" dirty="0" err="1">
                <a:latin typeface="Courier New"/>
                <a:cs typeface="Courier New"/>
              </a:rPr>
              <a:t>com.servicemesh.agility.api.AccessList</a:t>
            </a:r>
            <a:r>
              <a:rPr lang="en-US" sz="1200" dirty="0">
                <a:latin typeface="Courier New"/>
                <a:cs typeface="Courier New"/>
              </a:rPr>
              <a:t>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ServiceInstanceRequest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</a:rPr>
              <a:t>request;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ServiceInstance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serviceInstance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request.getServiceInstance</a:t>
            </a:r>
            <a:r>
              <a:rPr lang="en-US" sz="1200" dirty="0">
                <a:latin typeface="Courier New"/>
                <a:cs typeface="Courier New"/>
              </a:rPr>
              <a:t>();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for </a:t>
            </a:r>
            <a:r>
              <a:rPr lang="en-US" sz="1200" dirty="0">
                <a:latin typeface="Courier New"/>
                <a:cs typeface="Courier New"/>
              </a:rPr>
              <a:t>(</a:t>
            </a:r>
            <a:r>
              <a:rPr lang="en-US" sz="1200" dirty="0" err="1">
                <a:latin typeface="Courier New"/>
                <a:cs typeface="Courier New"/>
              </a:rPr>
              <a:t>AccessList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acl</a:t>
            </a:r>
            <a:r>
              <a:rPr lang="en-US" sz="1200" dirty="0">
                <a:latin typeface="Courier New"/>
                <a:cs typeface="Courier New"/>
              </a:rPr>
              <a:t> : </a:t>
            </a:r>
            <a:r>
              <a:rPr lang="en-US" sz="1200" dirty="0" err="1">
                <a:latin typeface="Courier New"/>
                <a:cs typeface="Courier New"/>
              </a:rPr>
              <a:t>serviceInstance.getFirewallRules</a:t>
            </a:r>
            <a:r>
              <a:rPr lang="en-US" sz="1200" dirty="0">
                <a:latin typeface="Courier New"/>
                <a:cs typeface="Courier New"/>
              </a:rPr>
              <a:t>()) {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// Apply firewall rule to service instance in the cloud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   }</a:t>
            </a:r>
            <a:endParaRPr lang="en-US" sz="1600" dirty="0"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2" y="813223"/>
            <a:ext cx="7399167" cy="369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9817"/>
      </p:ext>
    </p:extLst>
  </p:cSld>
  <p:clrMapOvr>
    <a:masterClrMapping/>
  </p:clrMapOvr>
  <p:transition xmlns:p14="http://schemas.microsoft.com/office/powerpoint/2010/main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Worfklow</a:t>
            </a:r>
            <a:r>
              <a:rPr lang="en-US" dirty="0" smtClean="0"/>
              <a:t> Policy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1726627"/>
          </a:xfrm>
        </p:spPr>
        <p:txBody>
          <a:bodyPr/>
          <a:lstStyle/>
          <a:p>
            <a:r>
              <a:rPr lang="en-US" sz="1800" dirty="0" smtClean="0"/>
              <a:t>Governs service instance lifecycle event processing </a:t>
            </a:r>
            <a:r>
              <a:rPr lang="en-US" sz="1800" dirty="0"/>
              <a:t>per </a:t>
            </a:r>
            <a:r>
              <a:rPr lang="en-US" sz="1800" dirty="0" smtClean="0"/>
              <a:t>BPMN workflow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Service Provision	Creation of a runtime service instance in a cloud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Service Start		Starting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Service Stop		Stopping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Service Restart</a:t>
            </a:r>
            <a:r>
              <a:rPr lang="en-US" sz="1600" dirty="0"/>
              <a:t>	</a:t>
            </a:r>
            <a:r>
              <a:rPr lang="en-US" sz="1600" dirty="0" smtClean="0"/>
              <a:t>	Restarting a service 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Service Release		Releasing a service </a:t>
            </a:r>
            <a:r>
              <a:rPr lang="en-US" sz="1600" dirty="0" smtClean="0"/>
              <a:t>instance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Service Delete		Removal of an existing service </a:t>
            </a:r>
            <a:r>
              <a:rPr lang="en-US" sz="1600" dirty="0" smtClean="0"/>
              <a:t>instance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6735375"/>
      </p:ext>
    </p:extLst>
  </p:cSld>
  <p:clrMapOvr>
    <a:masterClrMapping/>
  </p:clrMapOvr>
  <p:transition xmlns:p14="http://schemas.microsoft.com/office/powerpoint/2010/main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Adapter Packaging and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07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Bundle Manifest (1/2)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4651530"/>
          </a:xfrm>
        </p:spPr>
        <p:txBody>
          <a:bodyPr/>
          <a:lstStyle/>
          <a:p>
            <a:r>
              <a:rPr lang="en-US" dirty="0" smtClean="0"/>
              <a:t>The manifest for a service adapter include </a:t>
            </a:r>
            <a:r>
              <a:rPr lang="en-US" dirty="0" err="1" smtClean="0"/>
              <a:t>OSGi</a:t>
            </a:r>
            <a:r>
              <a:rPr lang="en-US" dirty="0" smtClean="0"/>
              <a:t> bundle attributes</a:t>
            </a:r>
          </a:p>
          <a:p>
            <a:pPr lvl="1"/>
            <a:r>
              <a:rPr lang="en-US" sz="1600" dirty="0" smtClean="0"/>
              <a:t>Bundle-</a:t>
            </a:r>
            <a:r>
              <a:rPr lang="en-US" sz="1600" dirty="0" err="1" smtClean="0"/>
              <a:t>ManifestVersion</a:t>
            </a:r>
            <a:r>
              <a:rPr lang="en-US" sz="1600" dirty="0" smtClean="0"/>
              <a:t>	Always use 2 </a:t>
            </a:r>
          </a:p>
          <a:p>
            <a:pPr lvl="1"/>
            <a:r>
              <a:rPr lang="en-US" sz="1600" dirty="0" smtClean="0">
                <a:cs typeface="Courier"/>
              </a:rPr>
              <a:t>Bundle-Name		A human readable name</a:t>
            </a:r>
            <a:endParaRPr lang="en-US" sz="1600" dirty="0">
              <a:cs typeface="Courier"/>
            </a:endParaRPr>
          </a:p>
          <a:p>
            <a:pPr lvl="1"/>
            <a:r>
              <a:rPr lang="en-US" sz="1600" dirty="0" smtClean="0">
                <a:cs typeface="Courier"/>
              </a:rPr>
              <a:t>Bundle-</a:t>
            </a:r>
            <a:r>
              <a:rPr lang="en-US" sz="1600" dirty="0" err="1" smtClean="0">
                <a:cs typeface="Courier"/>
              </a:rPr>
              <a:t>SymbolicName</a:t>
            </a:r>
            <a:r>
              <a:rPr lang="en-US" sz="1600" dirty="0" smtClean="0">
                <a:cs typeface="Courier"/>
              </a:rPr>
              <a:t>	The package containing the SDK </a:t>
            </a:r>
            <a:r>
              <a:rPr lang="en-US" sz="1600" dirty="0" err="1" smtClean="0">
                <a:cs typeface="Courier"/>
              </a:rPr>
              <a:t>ServiceAdapter</a:t>
            </a:r>
            <a:r>
              <a:rPr lang="en-US" sz="1600" dirty="0" smtClean="0">
                <a:cs typeface="Courier"/>
              </a:rPr>
              <a:t> derivation</a:t>
            </a:r>
          </a:p>
          <a:p>
            <a:pPr lvl="1"/>
            <a:r>
              <a:rPr lang="en-US" sz="1600" dirty="0" smtClean="0">
                <a:cs typeface="Courier"/>
              </a:rPr>
              <a:t>Bundle-Version		Convention is &lt;major&gt;.&lt;minor&gt;.&lt;build&gt;</a:t>
            </a:r>
          </a:p>
          <a:p>
            <a:pPr lvl="1"/>
            <a:r>
              <a:rPr lang="en-US" sz="1600" dirty="0" smtClean="0">
                <a:cs typeface="Courier"/>
              </a:rPr>
              <a:t>Bundle-Activator		The class derived from SDK </a:t>
            </a:r>
            <a:r>
              <a:rPr lang="en-US" sz="1600" dirty="0" err="1" smtClean="0">
                <a:cs typeface="Courier"/>
              </a:rPr>
              <a:t>ServiceAdapter</a:t>
            </a:r>
            <a:endParaRPr lang="en-US" sz="1600" dirty="0" smtClean="0">
              <a:cs typeface="Courier"/>
            </a:endParaRPr>
          </a:p>
          <a:p>
            <a:pPr lvl="1"/>
            <a:r>
              <a:rPr lang="en-US" sz="1600" dirty="0" smtClean="0">
                <a:cs typeface="Courier"/>
              </a:rPr>
              <a:t>Bundle-Vendor		The organization that developed the adapter</a:t>
            </a:r>
            <a:endParaRPr lang="en-US" sz="1600" dirty="0">
              <a:cs typeface="Courier"/>
            </a:endParaRPr>
          </a:p>
          <a:p>
            <a:pPr lvl="2"/>
            <a:r>
              <a:rPr lang="en-US" sz="1400" dirty="0">
                <a:cs typeface="Courier"/>
              </a:rPr>
              <a:t>Core Agility Platform or Agility Platform adapters teams use </a:t>
            </a:r>
            <a:r>
              <a:rPr lang="en-US" sz="1400" i="1" dirty="0">
                <a:cs typeface="Courier"/>
              </a:rPr>
              <a:t>CSC Agility </a:t>
            </a:r>
            <a:r>
              <a:rPr lang="en-US" sz="1400" i="1" dirty="0" err="1">
                <a:cs typeface="Courier"/>
              </a:rPr>
              <a:t>Dev</a:t>
            </a:r>
            <a:endParaRPr lang="en-US" sz="1400" i="1" dirty="0">
              <a:cs typeface="Courier"/>
            </a:endParaRPr>
          </a:p>
          <a:p>
            <a:pPr lvl="2"/>
            <a:r>
              <a:rPr lang="en-US" sz="1400" dirty="0">
                <a:cs typeface="Courier"/>
              </a:rPr>
              <a:t>Other CSC groups with some appropriate designation, e.g. </a:t>
            </a:r>
            <a:r>
              <a:rPr lang="en-US" sz="1400" i="1" dirty="0">
                <a:cs typeface="Courier"/>
              </a:rPr>
              <a:t>CSC EBG Pro Services</a:t>
            </a:r>
          </a:p>
          <a:p>
            <a:pPr lvl="2"/>
            <a:r>
              <a:rPr lang="en-US" sz="1400" dirty="0">
                <a:cs typeface="Courier"/>
              </a:rPr>
              <a:t>Third parties utilize organization name and business line</a:t>
            </a:r>
          </a:p>
          <a:p>
            <a:pPr lvl="1"/>
            <a:r>
              <a:rPr lang="en-US" sz="1600" dirty="0">
                <a:cs typeface="Courier"/>
              </a:rPr>
              <a:t>Bundle</a:t>
            </a:r>
            <a:r>
              <a:rPr lang="en-US" sz="1600" dirty="0" smtClean="0">
                <a:cs typeface="Courier"/>
              </a:rPr>
              <a:t>-Category</a:t>
            </a:r>
            <a:r>
              <a:rPr lang="en-US" sz="1600" dirty="0">
                <a:cs typeface="Courier"/>
              </a:rPr>
              <a:t>		</a:t>
            </a:r>
            <a:r>
              <a:rPr lang="en-US" sz="1600" dirty="0" smtClean="0">
                <a:cs typeface="Courier"/>
              </a:rPr>
              <a:t>Use </a:t>
            </a:r>
            <a:r>
              <a:rPr lang="en-US" sz="1600" i="1" dirty="0" err="1" smtClean="0">
                <a:cs typeface="Courier"/>
              </a:rPr>
              <a:t>adapter:service</a:t>
            </a:r>
            <a:r>
              <a:rPr lang="en-US" sz="1600" dirty="0" smtClean="0">
                <a:cs typeface="Courier"/>
              </a:rPr>
              <a:t> – this is a filter for REST GET adapter/</a:t>
            </a:r>
          </a:p>
          <a:p>
            <a:pPr lvl="1"/>
            <a:r>
              <a:rPr lang="en-US" sz="1600" dirty="0" smtClean="0">
                <a:cs typeface="Courier"/>
              </a:rPr>
              <a:t>Bundle-Description	To promote support, include build information in the text</a:t>
            </a:r>
          </a:p>
          <a:p>
            <a:r>
              <a:rPr lang="en-US" dirty="0" smtClean="0">
                <a:cs typeface="Courier"/>
              </a:rPr>
              <a:t>For general information on </a:t>
            </a:r>
            <a:r>
              <a:rPr lang="en-US" dirty="0" err="1" smtClean="0">
                <a:cs typeface="Courier"/>
              </a:rPr>
              <a:t>OSGi</a:t>
            </a:r>
            <a:r>
              <a:rPr lang="en-US" dirty="0" smtClean="0">
                <a:cs typeface="Courier"/>
              </a:rPr>
              <a:t> bundle manifests, see </a:t>
            </a:r>
            <a:r>
              <a:rPr lang="en-US" dirty="0" smtClean="0">
                <a:cs typeface="Courier"/>
                <a:hlinkClick r:id="rId2"/>
              </a:rPr>
              <a:t>http://wiki.osgi.org/wiki/Category:Manifest_Header</a:t>
            </a:r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89427672"/>
      </p:ext>
    </p:extLst>
  </p:cSld>
  <p:clrMapOvr>
    <a:masterClrMapping/>
  </p:clrMapOvr>
  <p:transition xmlns:p14="http://schemas.microsoft.com/office/powerpoint/2010/main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Bundle Manifest (2/2)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296" y="881591"/>
            <a:ext cx="8532652" cy="5469191"/>
          </a:xfrm>
        </p:spPr>
        <p:txBody>
          <a:bodyPr/>
          <a:lstStyle/>
          <a:p>
            <a:r>
              <a:rPr lang="en-US" sz="1800" dirty="0" smtClean="0"/>
              <a:t>Example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Bundle</a:t>
            </a:r>
            <a:r>
              <a:rPr lang="en-US" sz="1200" dirty="0">
                <a:latin typeface="Courier New"/>
                <a:cs typeface="Courier New"/>
              </a:rPr>
              <a:t>-</a:t>
            </a:r>
            <a:r>
              <a:rPr lang="en-US" sz="1200" dirty="0" err="1">
                <a:latin typeface="Courier New"/>
                <a:cs typeface="Courier New"/>
              </a:rPr>
              <a:t>ManifestVersion</a:t>
            </a:r>
            <a:r>
              <a:rPr lang="en-US" sz="1200" dirty="0">
                <a:latin typeface="Courier New"/>
                <a:cs typeface="Courier New"/>
              </a:rPr>
              <a:t>: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Bundle-Name: Agility - Azure Traffic Manger Service Provider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</a:t>
            </a:r>
            <a:r>
              <a:rPr lang="en-US" sz="1200" dirty="0" err="1">
                <a:latin typeface="Courier New"/>
                <a:cs typeface="Courier New"/>
              </a:rPr>
              <a:t>SymbolicName</a:t>
            </a:r>
            <a:r>
              <a:rPr lang="en-US" sz="1200" dirty="0">
                <a:latin typeface="Courier New"/>
                <a:cs typeface="Courier New"/>
              </a:rPr>
              <a:t>: </a:t>
            </a:r>
            <a:r>
              <a:rPr lang="en-US" sz="1200" dirty="0" err="1">
                <a:latin typeface="Courier New"/>
                <a:cs typeface="Courier New"/>
              </a:rPr>
              <a:t>com.servicemesh.agility.adapters.service.azure.trafficmanager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Bundle-Version: 1.0.0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</a:t>
            </a:r>
            <a:r>
              <a:rPr lang="en-US" sz="1200" dirty="0" smtClean="0">
                <a:latin typeface="Courier New"/>
                <a:cs typeface="Courier New"/>
              </a:rPr>
              <a:t>Activator: </a:t>
            </a:r>
            <a:r>
              <a:rPr lang="en-US" sz="1050" dirty="0" smtClean="0">
                <a:latin typeface="Courier New"/>
                <a:cs typeface="Courier New"/>
              </a:rPr>
              <a:t>com.servicemesh.agility.adapters.service.azure.trafficmanager.TrafficManagerAdapter</a:t>
            </a:r>
            <a:endParaRPr lang="en-US" sz="105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Bundle-Vendor: CSC Agility </a:t>
            </a:r>
            <a:r>
              <a:rPr lang="en-US" sz="1200" dirty="0" err="1">
                <a:latin typeface="Courier New"/>
                <a:cs typeface="Courier New"/>
              </a:rPr>
              <a:t>Dev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cs typeface="Courier New"/>
              </a:rPr>
              <a:t>Bundle-Category: </a:t>
            </a:r>
            <a:r>
              <a:rPr lang="en-US" sz="1200" dirty="0" err="1">
                <a:latin typeface="Courier New"/>
                <a:cs typeface="Courier New"/>
              </a:rPr>
              <a:t>adapter:service</a:t>
            </a:r>
            <a:endParaRPr lang="en-US" sz="12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cs typeface="Courier New"/>
              </a:rPr>
              <a:t>Bundle</a:t>
            </a:r>
            <a:r>
              <a:rPr lang="en-US" sz="1200" dirty="0">
                <a:latin typeface="Courier New"/>
                <a:cs typeface="Courier New"/>
              </a:rPr>
              <a:t>-Description: </a:t>
            </a:r>
            <a:r>
              <a:rPr lang="en-US" sz="1000" dirty="0">
                <a:latin typeface="Courier New"/>
                <a:cs typeface="Courier New"/>
              </a:rPr>
              <a:t>Agility adapter to the Microsoft Azure Traffic Manager service. Revision r103.4808bbe</a:t>
            </a:r>
            <a:r>
              <a:rPr lang="en-US" sz="1000" dirty="0" smtClean="0">
                <a:latin typeface="Courier New"/>
                <a:cs typeface="Courier New"/>
              </a:rPr>
              <a:t>.</a:t>
            </a:r>
          </a:p>
          <a:p>
            <a:r>
              <a:rPr lang="en-US" dirty="0" smtClean="0"/>
              <a:t>See </a:t>
            </a:r>
            <a:r>
              <a:rPr lang="en-US" dirty="0"/>
              <a:t>services/azure/reference/</a:t>
            </a:r>
            <a:r>
              <a:rPr lang="en-US" dirty="0" err="1"/>
              <a:t>com.servicemesh.agility.adapters.service.azure.trafficmanager</a:t>
            </a:r>
            <a:r>
              <a:rPr lang="en-US" dirty="0"/>
              <a:t>/</a:t>
            </a:r>
            <a:r>
              <a:rPr lang="en-US" dirty="0" err="1" smtClean="0"/>
              <a:t>build.xml</a:t>
            </a:r>
            <a:r>
              <a:rPr lang="en-US" dirty="0" smtClean="0"/>
              <a:t> for setting Bundle-Version and Bundle-Description at build time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Agility convention for versioning components includes these </a:t>
            </a:r>
            <a:r>
              <a:rPr lang="en-US" dirty="0" smtClean="0"/>
              <a:t>aspects:</a:t>
            </a:r>
          </a:p>
          <a:p>
            <a:pPr marL="685800" lvl="2" indent="-342900">
              <a:buFont typeface="+mj-lt"/>
              <a:buAutoNum type="alphaUcPeriod"/>
            </a:pPr>
            <a:r>
              <a:rPr lang="en-US" dirty="0" smtClean="0"/>
              <a:t>Major </a:t>
            </a:r>
            <a:r>
              <a:rPr lang="en-US" dirty="0"/>
              <a:t>version </a:t>
            </a:r>
            <a:r>
              <a:rPr lang="en-US" dirty="0" smtClean="0"/>
              <a:t>number</a:t>
            </a:r>
          </a:p>
          <a:p>
            <a:pPr marL="685800" lvl="2" indent="-342900">
              <a:buFont typeface="+mj-lt"/>
              <a:buAutoNum type="alphaUcPeriod"/>
            </a:pPr>
            <a:r>
              <a:rPr lang="en-US" dirty="0"/>
              <a:t>M</a:t>
            </a:r>
            <a:r>
              <a:rPr lang="en-US" dirty="0" smtClean="0"/>
              <a:t>inor </a:t>
            </a:r>
            <a:r>
              <a:rPr lang="en-US" dirty="0"/>
              <a:t>version </a:t>
            </a:r>
            <a:r>
              <a:rPr lang="en-US" dirty="0" smtClean="0"/>
              <a:t>number</a:t>
            </a:r>
          </a:p>
          <a:p>
            <a:pPr marL="685800" lvl="2" indent="-342900">
              <a:buFont typeface="+mj-lt"/>
              <a:buAutoNum type="alphaUcPeriod"/>
            </a:pPr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version </a:t>
            </a:r>
            <a:r>
              <a:rPr lang="en-US" dirty="0" smtClean="0"/>
              <a:t>number</a:t>
            </a:r>
          </a:p>
          <a:p>
            <a:pPr marL="685800" lvl="2" indent="-342900">
              <a:buFont typeface="+mj-lt"/>
              <a:buAutoNum type="alphaUcPeriod"/>
            </a:pPr>
            <a:r>
              <a:rPr lang="en-US" dirty="0" smtClean="0"/>
              <a:t>A count </a:t>
            </a:r>
            <a:r>
              <a:rPr lang="en-US" dirty="0"/>
              <a:t>of the number of source code commits in the last build of the </a:t>
            </a:r>
            <a:r>
              <a:rPr lang="en-US" dirty="0" smtClean="0"/>
              <a:t>software</a:t>
            </a:r>
          </a:p>
          <a:p>
            <a:pPr marL="685800" lvl="2" indent="-342900">
              <a:buFont typeface="+mj-lt"/>
              <a:buAutoNum type="alphaUcPeriod"/>
            </a:pPr>
            <a:r>
              <a:rPr lang="en-US" dirty="0"/>
              <a:t>H</a:t>
            </a:r>
            <a:r>
              <a:rPr lang="en-US" dirty="0" smtClean="0"/>
              <a:t>ash </a:t>
            </a:r>
            <a:r>
              <a:rPr lang="en-US" dirty="0"/>
              <a:t>value representing the latest source code commit in the last build of the software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47167928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47547"/>
      </p:ext>
    </p:extLst>
  </p:cSld>
  <p:clrMapOvr>
    <a:masterClrMapping/>
  </p:clrMapOvr>
  <p:transition xmlns:p14="http://schemas.microsoft.com/office/powerpoint/2010/main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Jar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296" y="913078"/>
            <a:ext cx="8532652" cy="5556394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>
                <a:ea typeface="+mn-ea"/>
                <a:cs typeface="+mn-cs"/>
              </a:rPr>
              <a:t>Agility Platform core convention is to name the jar file </a:t>
            </a:r>
            <a:endParaRPr lang="en-US" dirty="0" smtClean="0">
              <a:ea typeface="+mn-ea"/>
              <a:cs typeface="+mn-cs"/>
            </a:endParaRPr>
          </a:p>
          <a:p>
            <a:pPr marL="0" lvl="1" indent="0">
              <a:buNone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  &lt;</a:t>
            </a:r>
            <a:r>
              <a:rPr lang="en-US" dirty="0">
                <a:ea typeface="+mn-ea"/>
                <a:cs typeface="+mn-cs"/>
              </a:rPr>
              <a:t>package-name&gt;-</a:t>
            </a:r>
            <a:r>
              <a:rPr lang="en-US" dirty="0" smtClean="0">
                <a:ea typeface="+mn-ea"/>
                <a:cs typeface="+mn-cs"/>
              </a:rPr>
              <a:t>&lt;major&gt;</a:t>
            </a:r>
            <a:r>
              <a:rPr lang="en-US" dirty="0">
                <a:ea typeface="+mn-ea"/>
                <a:cs typeface="+mn-cs"/>
              </a:rPr>
              <a:t>.</a:t>
            </a:r>
            <a:r>
              <a:rPr lang="en-US" dirty="0" smtClean="0">
                <a:ea typeface="+mn-ea"/>
                <a:cs typeface="+mn-cs"/>
              </a:rPr>
              <a:t>&lt;minor&gt;</a:t>
            </a:r>
            <a:r>
              <a:rPr lang="en-US" dirty="0">
                <a:ea typeface="+mn-ea"/>
                <a:cs typeface="+mn-cs"/>
              </a:rPr>
              <a:t>.</a:t>
            </a:r>
            <a:r>
              <a:rPr lang="en-US" dirty="0" smtClean="0">
                <a:ea typeface="+mn-ea"/>
                <a:cs typeface="+mn-cs"/>
              </a:rPr>
              <a:t>&lt;build&gt;</a:t>
            </a:r>
            <a:r>
              <a:rPr lang="en-US" dirty="0">
                <a:ea typeface="+mn-ea"/>
                <a:cs typeface="+mn-cs"/>
              </a:rPr>
              <a:t>.jar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com.servicemesh.agility.adapters.service.azure.trafficmanager-1.0.0.</a:t>
            </a:r>
            <a:r>
              <a:rPr lang="en-US" sz="1400" dirty="0" smtClean="0">
                <a:latin typeface="Courier New"/>
                <a:cs typeface="Courier New"/>
              </a:rPr>
              <a:t>jar</a:t>
            </a:r>
            <a:endParaRPr lang="en-US" sz="1800" dirty="0" smtClean="0"/>
          </a:p>
          <a:p>
            <a:r>
              <a:rPr lang="en-US" sz="1800" dirty="0" smtClean="0"/>
              <a:t>For informal testing, drop the jar file into /opt/agility-platform/deploy</a:t>
            </a:r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service adapter bundle interacts with the rest of the Agility Platform through the service framework </a:t>
            </a:r>
            <a:r>
              <a:rPr lang="en-US" sz="1600" dirty="0" smtClean="0"/>
              <a:t>bundle</a:t>
            </a:r>
          </a:p>
          <a:p>
            <a:pPr lvl="1"/>
            <a:r>
              <a:rPr lang="en-US" sz="1600" dirty="0"/>
              <a:t>When running </a:t>
            </a:r>
            <a:r>
              <a:rPr lang="en-US" sz="1600" dirty="0" smtClean="0"/>
              <a:t>the Agility Platform in </a:t>
            </a:r>
            <a:r>
              <a:rPr lang="en-US" sz="1600" dirty="0"/>
              <a:t>debug mode, </a:t>
            </a:r>
            <a:r>
              <a:rPr lang="en-US" sz="1600" dirty="0" smtClean="0"/>
              <a:t>look in the log for a message like:</a:t>
            </a:r>
            <a:endParaRPr lang="en-US" sz="16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21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:56:32,437 DEBUG [develop-10x-fresh0002.qa.servicemesh.com:ServiceFramework]: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RegistrationHandler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:190 - Azure Traffic Manager Provider 1.0.0: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{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ServiceProviderType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: [ Azure Traffic Manager Provider(16) ]} {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AssetType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: [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azure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-traffic-manager(93); azure-traffic-manager-connection(92);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azure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-traffic-manager-provider(94) ]}</a:t>
            </a:r>
          </a:p>
          <a:p>
            <a:pPr marL="166688" lvl="1" indent="-166688">
              <a:buChar char="•"/>
            </a:pPr>
            <a:r>
              <a:rPr lang="en-US" dirty="0">
                <a:ea typeface="+mn-ea"/>
                <a:cs typeface="+mn-cs"/>
              </a:rPr>
              <a:t>If issues are seen after re-deploying an adapter with major changes, try restarting the service framework bundle:</a:t>
            </a:r>
            <a:endParaRPr lang="tr-TR" dirty="0"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tr-TR" sz="1600" dirty="0" smtClean="0">
                <a:latin typeface="Courier New"/>
                <a:cs typeface="Courier New"/>
              </a:rPr>
              <a:t>   </a:t>
            </a:r>
            <a:r>
              <a:rPr lang="tr-TR" sz="1400" dirty="0" smtClean="0">
                <a:latin typeface="Courier New"/>
                <a:cs typeface="Courier New"/>
              </a:rPr>
              <a:t>$ </a:t>
            </a:r>
            <a:r>
              <a:rPr lang="tr-TR" sz="1400" dirty="0" err="1">
                <a:latin typeface="Courier New"/>
                <a:cs typeface="Courier New"/>
              </a:rPr>
              <a:t>ssh</a:t>
            </a:r>
            <a:r>
              <a:rPr lang="tr-TR" sz="1400" dirty="0">
                <a:latin typeface="Courier New"/>
                <a:cs typeface="Courier New"/>
              </a:rPr>
              <a:t> -p 8022 karaf@127.0.0.1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400" dirty="0" err="1" smtClean="0">
                <a:latin typeface="Courier New"/>
                <a:cs typeface="Courier New"/>
              </a:rPr>
              <a:t>karaf</a:t>
            </a:r>
            <a:r>
              <a:rPr lang="en-US" sz="1400" dirty="0" err="1">
                <a:latin typeface="Courier New"/>
                <a:cs typeface="Courier New"/>
              </a:rPr>
              <a:t>@root</a:t>
            </a:r>
            <a:r>
              <a:rPr lang="en-US" sz="1400" dirty="0">
                <a:latin typeface="Courier New"/>
                <a:cs typeface="Courier New"/>
              </a:rPr>
              <a:t>()&gt; list -s 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framework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</a:t>
            </a:r>
            <a:r>
              <a:rPr lang="en-US" sz="1400" dirty="0" smtClean="0">
                <a:latin typeface="Courier New"/>
                <a:cs typeface="Courier New"/>
              </a:rPr>
              <a:t>    </a:t>
            </a:r>
            <a:r>
              <a:rPr lang="en-US" sz="1400" dirty="0">
                <a:latin typeface="Courier New"/>
                <a:cs typeface="Courier New"/>
              </a:rPr>
              <a:t>149 | Active | 60 | 1.0.0 | </a:t>
            </a:r>
            <a:r>
              <a:rPr lang="en-US" sz="1400" dirty="0" smtClean="0">
                <a:latin typeface="Courier New"/>
                <a:cs typeface="Courier New"/>
              </a:rPr>
              <a:t>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  </a:t>
            </a:r>
            <a:r>
              <a:rPr lang="en-US" sz="1400" dirty="0" err="1" smtClean="0">
                <a:latin typeface="Courier New"/>
                <a:cs typeface="Courier New"/>
              </a:rPr>
              <a:t>com.servicemesh.agility.adapters.service.framework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400" dirty="0" err="1" smtClean="0">
                <a:latin typeface="Courier New"/>
                <a:cs typeface="Courier New"/>
              </a:rPr>
              <a:t>karaf</a:t>
            </a:r>
            <a:r>
              <a:rPr lang="en-US" sz="1400" dirty="0" err="1">
                <a:latin typeface="Courier New"/>
                <a:cs typeface="Courier New"/>
              </a:rPr>
              <a:t>@root</a:t>
            </a:r>
            <a:r>
              <a:rPr lang="en-US" sz="1400" dirty="0">
                <a:latin typeface="Courier New"/>
                <a:cs typeface="Courier New"/>
              </a:rPr>
              <a:t>()&gt; restart </a:t>
            </a:r>
            <a:r>
              <a:rPr lang="en-US" sz="1400" dirty="0" smtClean="0">
                <a:latin typeface="Courier New"/>
                <a:cs typeface="Courier New"/>
              </a:rPr>
              <a:t>149</a:t>
            </a:r>
          </a:p>
          <a:p>
            <a:pPr lvl="1"/>
            <a:r>
              <a:rPr lang="en-US" sz="1600" dirty="0"/>
              <a:t>The list command is also a good way to verify </a:t>
            </a:r>
            <a:r>
              <a:rPr lang="en-US" sz="1600" dirty="0" smtClean="0"/>
              <a:t>a service adapter has no wiring issues</a:t>
            </a:r>
          </a:p>
          <a:p>
            <a:pPr lvl="2"/>
            <a:r>
              <a:rPr lang="en-US" sz="1400" dirty="0" smtClean="0"/>
              <a:t>Should have state </a:t>
            </a:r>
            <a:r>
              <a:rPr lang="en-US" sz="1400" i="1" dirty="0" smtClean="0"/>
              <a:t>Active</a:t>
            </a:r>
            <a:r>
              <a:rPr lang="en-US" sz="1400" dirty="0" smtClean="0"/>
              <a:t> – a state of </a:t>
            </a:r>
            <a:r>
              <a:rPr lang="en-US" sz="1400" i="1" dirty="0" smtClean="0"/>
              <a:t>Installed</a:t>
            </a:r>
            <a:r>
              <a:rPr lang="en-US" sz="1400" dirty="0" smtClean="0"/>
              <a:t> indicates wiring/dependency issues</a:t>
            </a:r>
          </a:p>
        </p:txBody>
      </p:sp>
    </p:spTree>
    <p:extLst>
      <p:ext uri="{BB962C8B-B14F-4D97-AF65-F5344CB8AC3E}">
        <p14:creationId xmlns:p14="http://schemas.microsoft.com/office/powerpoint/2010/main" val="325975118"/>
      </p:ext>
    </p:extLst>
  </p:cSld>
  <p:clrMapOvr>
    <a:masterClrMapping/>
  </p:clrMapOvr>
  <p:transition xmlns:p14="http://schemas.microsoft.com/office/powerpoint/2010/main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RPM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296" y="997050"/>
            <a:ext cx="8532652" cy="3417859"/>
          </a:xfrm>
        </p:spPr>
        <p:txBody>
          <a:bodyPr/>
          <a:lstStyle/>
          <a:p>
            <a:r>
              <a:rPr lang="en-US" sz="1800" dirty="0" smtClean="0"/>
              <a:t>For formal testing and deployments on Red Hat Enterprise Linux (RHEL), convention is to use a RPM that utilizes versioning aspects in its name:</a:t>
            </a:r>
          </a:p>
          <a:p>
            <a:pPr marL="0" indent="0">
              <a:buNone/>
            </a:pPr>
            <a:r>
              <a:rPr lang="en-US" sz="1600" dirty="0" smtClean="0"/>
              <a:t>   agility</a:t>
            </a:r>
            <a:r>
              <a:rPr lang="en-US" sz="1600" dirty="0"/>
              <a:t>-adapters-azure-</a:t>
            </a:r>
            <a:r>
              <a:rPr lang="en-US" sz="1600" dirty="0" err="1"/>
              <a:t>trafficmanager</a:t>
            </a:r>
            <a:r>
              <a:rPr lang="en-US" sz="1600" dirty="0"/>
              <a:t>-&lt;A&gt;.&lt;B&gt;-&lt;C&gt;.r&lt;D&gt;.&lt;E&gt;.</a:t>
            </a:r>
            <a:r>
              <a:rPr lang="en-US" sz="1600" dirty="0" err="1"/>
              <a:t>noarch.rpm</a:t>
            </a:r>
            <a:endParaRPr lang="en-US" sz="1600" dirty="0" smtClean="0"/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  agility</a:t>
            </a:r>
            <a:r>
              <a:rPr lang="en-US" sz="1400" dirty="0">
                <a:latin typeface="Courier New"/>
                <a:cs typeface="Courier New"/>
              </a:rPr>
              <a:t>-adapters-azure-trafficmanager-1.0-0.</a:t>
            </a:r>
            <a:r>
              <a:rPr lang="en-US" sz="1400" dirty="0" smtClean="0">
                <a:latin typeface="Courier New"/>
                <a:cs typeface="Courier New"/>
              </a:rPr>
              <a:t>r103.4808bbe.noarch.rpm</a:t>
            </a:r>
            <a:endParaRPr lang="en-US" sz="1600" dirty="0"/>
          </a:p>
          <a:p>
            <a:pPr lvl="1"/>
            <a:r>
              <a:rPr lang="en-US" sz="1600" dirty="0"/>
              <a:t>See services/azure/reference/</a:t>
            </a:r>
            <a:r>
              <a:rPr lang="en-US" sz="1600" dirty="0" err="1"/>
              <a:t>com.servicemesh.agility.adapters.service.azure.trafficmanager</a:t>
            </a:r>
            <a:r>
              <a:rPr lang="en-US" sz="1600" dirty="0"/>
              <a:t>/rpm/SPECS/agility-adapters-azure-</a:t>
            </a:r>
            <a:r>
              <a:rPr lang="en-US" sz="1600" dirty="0" err="1"/>
              <a:t>trafficmanager.spec</a:t>
            </a:r>
            <a:r>
              <a:rPr lang="en-US" sz="1600" dirty="0"/>
              <a:t> and the </a:t>
            </a:r>
            <a:r>
              <a:rPr lang="en-US" sz="1600" dirty="0" err="1"/>
              <a:t>trafficmanager</a:t>
            </a:r>
            <a:r>
              <a:rPr lang="en-US" sz="1600" dirty="0"/>
              <a:t> </a:t>
            </a:r>
            <a:r>
              <a:rPr lang="en-US" sz="1600" dirty="0" err="1" smtClean="0"/>
              <a:t>build.xml</a:t>
            </a:r>
            <a:endParaRPr lang="en-US" dirty="0" smtClean="0">
              <a:ea typeface="+mn-ea"/>
              <a:cs typeface="+mn-cs"/>
            </a:endParaRPr>
          </a:p>
          <a:p>
            <a:pPr marL="166688" lvl="1" indent="-166688">
              <a:buChar char="•"/>
            </a:pPr>
            <a:r>
              <a:rPr lang="en-US" dirty="0">
                <a:ea typeface="+mn-ea"/>
                <a:cs typeface="+mn-cs"/>
              </a:rPr>
              <a:t>When using a service adapter in a distributed configuration, the service adapter RPM must get added to the Optional Cloud Adapters YUM </a:t>
            </a:r>
            <a:r>
              <a:rPr lang="en-US" dirty="0" smtClean="0">
                <a:ea typeface="+mn-ea"/>
                <a:cs typeface="+mn-cs"/>
              </a:rPr>
              <a:t>group</a:t>
            </a:r>
          </a:p>
          <a:p>
            <a:pPr lvl="1"/>
            <a:r>
              <a:rPr lang="en-US" sz="1600" dirty="0"/>
              <a:t>See </a:t>
            </a:r>
            <a:r>
              <a:rPr lang="en-US" sz="1600" dirty="0" smtClean="0"/>
              <a:t>the </a:t>
            </a:r>
            <a:r>
              <a:rPr lang="en-US" sz="1600" i="1" dirty="0" smtClean="0"/>
              <a:t>Installing Asynchronous Adapters</a:t>
            </a:r>
            <a:r>
              <a:rPr lang="en-US" sz="1600" dirty="0" smtClean="0"/>
              <a:t> topic in the Agility Platform Installation and Setup Guide</a:t>
            </a:r>
            <a:endParaRPr lang="en-US" dirty="0" smtClean="0">
              <a:ea typeface="+mn-ea"/>
              <a:cs typeface="+mn-cs"/>
            </a:endParaRPr>
          </a:p>
          <a:p>
            <a:pPr marL="0" lvl="1" indent="0">
              <a:buNone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25195"/>
      </p:ext>
    </p:extLst>
  </p:cSld>
  <p:clrMapOvr>
    <a:masterClrMapping/>
  </p:clrMapOvr>
  <p:transition xmlns:p14="http://schemas.microsoft.com/office/powerpoint/2010/main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Jars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1296" y="997050"/>
            <a:ext cx="8532652" cy="5276317"/>
          </a:xfrm>
        </p:spPr>
        <p:txBody>
          <a:bodyPr/>
          <a:lstStyle/>
          <a:p>
            <a:r>
              <a:rPr lang="en-US" dirty="0" smtClean="0"/>
              <a:t>A service adapter jar may contain external jars that it utilizes, such as a jar with a client API obtained from the service's provider</a:t>
            </a:r>
          </a:p>
          <a:p>
            <a:pPr lvl="1"/>
            <a:r>
              <a:rPr lang="en-US" dirty="0" smtClean="0"/>
              <a:t>Each embedded jar must be included in the MANIFEST.MF's Bundle-</a:t>
            </a:r>
            <a:r>
              <a:rPr lang="en-US" dirty="0" err="1" smtClean="0"/>
              <a:t>Classpath</a:t>
            </a:r>
            <a:endParaRPr lang="en-US" dirty="0" smtClean="0"/>
          </a:p>
          <a:p>
            <a:pPr lvl="2"/>
            <a:r>
              <a:rPr lang="en-US" dirty="0" smtClean="0"/>
              <a:t>Bundle-</a:t>
            </a:r>
            <a:r>
              <a:rPr lang="en-US" dirty="0" err="1" smtClean="0"/>
              <a:t>Classpath</a:t>
            </a:r>
            <a:r>
              <a:rPr lang="en-US" dirty="0" smtClean="0"/>
              <a:t> is a comma-separated list of jar file names</a:t>
            </a:r>
          </a:p>
          <a:p>
            <a:r>
              <a:rPr lang="en-US" dirty="0"/>
              <a:t>P</a:t>
            </a:r>
            <a:r>
              <a:rPr lang="en-US" dirty="0" smtClean="0"/>
              <a:t>ackages in embedded jars must be made visible to the service adapter's core reactor thread</a:t>
            </a:r>
          </a:p>
          <a:p>
            <a:pPr lvl="1"/>
            <a:r>
              <a:rPr lang="en-US" dirty="0"/>
              <a:t>Recommended approach is to set the class loader for the thread in the service adapter's constructor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cs typeface="Courier New"/>
              </a:rPr>
              <a:t>	super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TimerReactor.getTimerReactor</a:t>
            </a:r>
            <a:r>
              <a:rPr lang="en-US" sz="1400" dirty="0" smtClean="0">
                <a:latin typeface="Courier New"/>
                <a:cs typeface="Courier New"/>
              </a:rPr>
              <a:t>(SERVICE_PROVIDER_NAME</a:t>
            </a:r>
            <a:r>
              <a:rPr lang="en-US" sz="1400" dirty="0">
                <a:latin typeface="Courier New"/>
                <a:cs typeface="Courier New"/>
              </a:rPr>
              <a:t>));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Thread </a:t>
            </a:r>
            <a:r>
              <a:rPr lang="en-US" sz="1400" dirty="0" err="1">
                <a:latin typeface="Courier New"/>
                <a:cs typeface="Courier New"/>
              </a:rPr>
              <a:t>reactorThread</a:t>
            </a:r>
            <a:r>
              <a:rPr lang="en-US" sz="1400" dirty="0">
                <a:latin typeface="Courier New"/>
                <a:cs typeface="Courier New"/>
              </a:rPr>
              <a:t> = </a:t>
            </a:r>
            <a:r>
              <a:rPr lang="en-US" sz="1400" dirty="0" err="1">
                <a:latin typeface="Courier New"/>
                <a:cs typeface="Courier New"/>
              </a:rPr>
              <a:t>getReactor</a:t>
            </a:r>
            <a:r>
              <a:rPr lang="en-US" sz="1400" dirty="0">
                <a:latin typeface="Courier New"/>
                <a:cs typeface="Courier New"/>
              </a:rPr>
              <a:t>().</a:t>
            </a:r>
            <a:r>
              <a:rPr lang="en-US" sz="1400" dirty="0" err="1">
                <a:latin typeface="Courier New"/>
                <a:cs typeface="Courier New"/>
              </a:rPr>
              <a:t>getThread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</a:t>
            </a:r>
            <a:r>
              <a:rPr lang="en-US" sz="1400" dirty="0" err="1">
                <a:latin typeface="Courier New"/>
                <a:cs typeface="Courier New"/>
              </a:rPr>
              <a:t>ClassLoader</a:t>
            </a:r>
            <a:r>
              <a:rPr lang="en-US" sz="1400" dirty="0">
                <a:latin typeface="Courier New"/>
                <a:cs typeface="Courier New"/>
              </a:rPr>
              <a:t> loader = </a:t>
            </a:r>
            <a:r>
              <a:rPr lang="en-US" sz="1400" dirty="0" err="1" smtClean="0">
                <a:latin typeface="Courier New"/>
                <a:cs typeface="Courier New"/>
              </a:rPr>
              <a:t>MyServiceAdapter.class.getClassLoader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 </a:t>
            </a:r>
            <a:r>
              <a:rPr lang="en-US" sz="1400" dirty="0" err="1">
                <a:latin typeface="Courier New"/>
                <a:cs typeface="Courier New"/>
              </a:rPr>
              <a:t>reactorThread.setContextClassLoader</a:t>
            </a:r>
            <a:r>
              <a:rPr lang="en-US" sz="1400" dirty="0">
                <a:latin typeface="Courier New"/>
                <a:cs typeface="Courier New"/>
              </a:rPr>
              <a:t>(loader</a:t>
            </a:r>
            <a:r>
              <a:rPr lang="en-US" sz="1400" dirty="0" smtClean="0">
                <a:latin typeface="Courier New"/>
                <a:cs typeface="Courier New"/>
              </a:rPr>
              <a:t>);</a:t>
            </a:r>
            <a:endParaRPr lang="en-US" dirty="0"/>
          </a:p>
          <a:p>
            <a:pPr lvl="1"/>
            <a:r>
              <a:rPr lang="en-US" dirty="0"/>
              <a:t>Another approach is to </a:t>
            </a:r>
            <a:r>
              <a:rPr lang="en-US" dirty="0" smtClean="0"/>
              <a:t>list package names in the MANIFEST.MF's Export-Package</a:t>
            </a:r>
          </a:p>
          <a:p>
            <a:pPr lvl="2"/>
            <a:r>
              <a:rPr lang="en-US" dirty="0" smtClean="0"/>
              <a:t>Export-Package is a comma-separated list of fully-qualified package names</a:t>
            </a:r>
          </a:p>
          <a:p>
            <a:pPr lvl="2"/>
            <a:r>
              <a:rPr lang="en-US" dirty="0" smtClean="0"/>
              <a:t>Use version qualifier to lessen potential conflicts with other bundles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ea typeface="+mn-ea"/>
                <a:cs typeface="Courier New"/>
              </a:rPr>
              <a:t>         </a:t>
            </a:r>
            <a:r>
              <a:rPr lang="en-US" dirty="0" smtClean="0">
                <a:latin typeface="Courier New"/>
                <a:ea typeface="+mn-ea"/>
                <a:cs typeface="Courier New"/>
              </a:rPr>
              <a:t>Export</a:t>
            </a:r>
            <a:r>
              <a:rPr lang="en-US" dirty="0">
                <a:latin typeface="Courier New"/>
                <a:ea typeface="+mn-ea"/>
                <a:cs typeface="Courier New"/>
              </a:rPr>
              <a:t>-Package: </a:t>
            </a:r>
            <a:r>
              <a:rPr lang="en-US" dirty="0" err="1" smtClean="0">
                <a:latin typeface="Courier New"/>
                <a:ea typeface="+mn-ea"/>
                <a:cs typeface="Courier New"/>
              </a:rPr>
              <a:t>com.foo.bar;</a:t>
            </a:r>
            <a:r>
              <a:rPr lang="en-US" dirty="0" err="1">
                <a:latin typeface="Courier New"/>
                <a:ea typeface="+mn-ea"/>
                <a:cs typeface="Courier New"/>
              </a:rPr>
              <a:t>version</a:t>
            </a:r>
            <a:r>
              <a:rPr lang="en-US" dirty="0">
                <a:latin typeface="Courier New"/>
                <a:ea typeface="+mn-ea"/>
                <a:cs typeface="Courier New"/>
              </a:rPr>
              <a:t>="1.0"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17587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155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Services SDK Software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5130634"/>
          </a:xfrm>
        </p:spPr>
        <p:txBody>
          <a:bodyPr/>
          <a:lstStyle/>
          <a:p>
            <a:r>
              <a:rPr lang="en-US" dirty="0" smtClean="0"/>
              <a:t>The Agility Platform utilizes </a:t>
            </a:r>
            <a:r>
              <a:rPr lang="en-US" dirty="0" err="1" smtClean="0"/>
              <a:t>OSGi</a:t>
            </a:r>
            <a:r>
              <a:rPr lang="en-US" dirty="0" smtClean="0"/>
              <a:t> as its dynamic module system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Karaf</a:t>
            </a:r>
            <a:endParaRPr lang="en-US" dirty="0"/>
          </a:p>
          <a:p>
            <a:r>
              <a:rPr lang="en-US" dirty="0" smtClean="0"/>
              <a:t>The Services SDK is an </a:t>
            </a:r>
            <a:r>
              <a:rPr lang="en-US" dirty="0" err="1" smtClean="0"/>
              <a:t>OSGi</a:t>
            </a:r>
            <a:r>
              <a:rPr lang="en-US" dirty="0" smtClean="0"/>
              <a:t> bundle: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karaf</a:t>
            </a:r>
            <a:r>
              <a:rPr lang="en-US" sz="1400" b="1" dirty="0" err="1">
                <a:latin typeface="Courier New"/>
                <a:cs typeface="Courier New"/>
              </a:rPr>
              <a:t>@root</a:t>
            </a:r>
            <a:r>
              <a:rPr lang="en-US" sz="1400" b="1" dirty="0">
                <a:latin typeface="Courier New"/>
                <a:cs typeface="Courier New"/>
              </a:rPr>
              <a:t>()&gt; headers </a:t>
            </a:r>
            <a:r>
              <a:rPr lang="en-US" sz="1400" b="1" dirty="0" smtClean="0">
                <a:latin typeface="Courier New"/>
                <a:cs typeface="Courier New"/>
              </a:rPr>
              <a:t>185</a:t>
            </a:r>
            <a:endParaRPr lang="en-US" sz="1400" b="1" dirty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Agility </a:t>
            </a:r>
            <a:r>
              <a:rPr lang="en-US" sz="1400" b="1" dirty="0">
                <a:latin typeface="Courier New"/>
                <a:cs typeface="Courier New"/>
              </a:rPr>
              <a:t>- SDK - Service Adapter (185)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-</a:t>
            </a:r>
            <a:r>
              <a:rPr lang="en-US" sz="1400" b="1" dirty="0">
                <a:latin typeface="Courier New"/>
                <a:cs typeface="Courier New"/>
              </a:rPr>
              <a:t>-----------------------------------</a:t>
            </a:r>
            <a:r>
              <a:rPr lang="en-US" sz="1400" b="1" dirty="0" smtClean="0">
                <a:latin typeface="Courier New"/>
                <a:cs typeface="Courier New"/>
              </a:rPr>
              <a:t>-</a:t>
            </a:r>
            <a:endParaRPr lang="en-US" sz="1400" b="1" dirty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-Vendor = ServiceMesh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-Name = Agility - SDK - Service Adapter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</a:t>
            </a:r>
            <a:r>
              <a:rPr lang="en-US" sz="1400" b="1" dirty="0" err="1">
                <a:latin typeface="Courier New"/>
                <a:cs typeface="Courier New"/>
              </a:rPr>
              <a:t>SymbolicName</a:t>
            </a:r>
            <a:r>
              <a:rPr lang="en-US" sz="1400" b="1" dirty="0">
                <a:latin typeface="Courier New"/>
                <a:cs typeface="Courier New"/>
              </a:rPr>
              <a:t> = 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</a:t>
            </a:r>
            <a:endParaRPr lang="en-US" sz="1400" b="1" dirty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-Version = 1.0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</a:t>
            </a:r>
            <a:r>
              <a:rPr lang="en-US" sz="1400" b="1" dirty="0" err="1">
                <a:latin typeface="Courier New"/>
                <a:cs typeface="Courier New"/>
              </a:rPr>
              <a:t>ManifestVersion</a:t>
            </a:r>
            <a:r>
              <a:rPr lang="en-US" sz="1400" b="1" dirty="0">
                <a:latin typeface="Courier New"/>
                <a:cs typeface="Courier New"/>
              </a:rPr>
              <a:t> = 2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Bundle</a:t>
            </a:r>
            <a:r>
              <a:rPr lang="en-US" sz="1400" b="1" dirty="0">
                <a:latin typeface="Courier New"/>
                <a:cs typeface="Courier New"/>
              </a:rPr>
              <a:t>-</a:t>
            </a:r>
            <a:r>
              <a:rPr lang="en-US" sz="1400" b="1" dirty="0" err="1">
                <a:latin typeface="Courier New"/>
                <a:cs typeface="Courier New"/>
              </a:rPr>
              <a:t>ClassPath</a:t>
            </a:r>
            <a:r>
              <a:rPr lang="en-US" sz="1400" b="1" dirty="0">
                <a:latin typeface="Courier New"/>
                <a:cs typeface="Courier New"/>
              </a:rPr>
              <a:t> = .</a:t>
            </a:r>
            <a:r>
              <a:rPr lang="en-US" sz="1400" b="1" dirty="0" smtClean="0">
                <a:latin typeface="Courier New"/>
                <a:cs typeface="Courier New"/>
              </a:rPr>
              <a:t>,</a:t>
            </a:r>
            <a:endParaRPr lang="en-US" sz="1400" b="1" dirty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DynamicImport</a:t>
            </a:r>
            <a:r>
              <a:rPr lang="en-US" sz="1400" b="1" dirty="0">
                <a:latin typeface="Courier New"/>
                <a:cs typeface="Courier New"/>
              </a:rPr>
              <a:t>-Package = </a:t>
            </a:r>
            <a:r>
              <a:rPr lang="en-US" sz="1400" b="1" dirty="0" smtClean="0">
                <a:latin typeface="Courier New"/>
                <a:cs typeface="Courier New"/>
              </a:rPr>
              <a:t>*</a:t>
            </a:r>
            <a:endParaRPr lang="en-US" sz="1400" b="1" dirty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Import</a:t>
            </a:r>
            <a:r>
              <a:rPr lang="en-US" sz="1400" b="1" dirty="0">
                <a:latin typeface="Courier New"/>
                <a:cs typeface="Courier New"/>
              </a:rPr>
              <a:t>-Package =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com.servicemesh.agility.api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=3.1.0,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com.servicemesh.core.async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com.servicemesh.core.messaging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com.servicemesh.core.reactor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com.servicemesh.io.proxy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org.osgi.framework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      </a:t>
            </a:r>
            <a:r>
              <a:rPr lang="en-US" sz="1400" b="1" dirty="0" err="1" smtClean="0">
                <a:latin typeface="Courier New"/>
                <a:cs typeface="Courier New"/>
              </a:rPr>
              <a:t>org.osgi.util.tracker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=1.5.1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      Export-Package = ...</a:t>
            </a:r>
          </a:p>
        </p:txBody>
      </p:sp>
    </p:spTree>
    <p:extLst>
      <p:ext uri="{BB962C8B-B14F-4D97-AF65-F5344CB8AC3E}">
        <p14:creationId xmlns:p14="http://schemas.microsoft.com/office/powerpoint/2010/main" val="3542132885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Services SDK Dependencies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3534814"/>
          </a:xfrm>
        </p:spPr>
        <p:txBody>
          <a:bodyPr/>
          <a:lstStyle/>
          <a:p>
            <a:r>
              <a:rPr lang="en-US" dirty="0" smtClean="0"/>
              <a:t>The packages imported by the Services SDK are supplied by other </a:t>
            </a:r>
            <a:r>
              <a:rPr lang="en-US" dirty="0" err="1" smtClean="0"/>
              <a:t>OSGi</a:t>
            </a:r>
            <a:r>
              <a:rPr lang="en-US" dirty="0" smtClean="0"/>
              <a:t> bundles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com.servicemesh.agility.api</a:t>
            </a:r>
            <a:r>
              <a:rPr lang="en-US" dirty="0" smtClean="0"/>
              <a:t>: Agility </a:t>
            </a:r>
            <a:r>
              <a:rPr lang="en-US" dirty="0"/>
              <a:t>Platform taxonomy assets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com.servicemesh.core</a:t>
            </a:r>
            <a:r>
              <a:rPr lang="en-US" dirty="0" smtClean="0"/>
              <a:t>: Base </a:t>
            </a:r>
            <a:r>
              <a:rPr lang="en-US" dirty="0"/>
              <a:t>asynchronous reactor and messaging framework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com.servicemesh.io</a:t>
            </a:r>
            <a:r>
              <a:rPr lang="en-US" dirty="0" smtClean="0"/>
              <a:t>: - </a:t>
            </a:r>
            <a:r>
              <a:rPr lang="en-US" dirty="0"/>
              <a:t>Asynchronous I/O libraries for SSH/</a:t>
            </a:r>
            <a:r>
              <a:rPr lang="en-US" dirty="0" err="1"/>
              <a:t>WinRM</a:t>
            </a:r>
            <a:r>
              <a:rPr lang="en-US" dirty="0"/>
              <a:t>, HTTP, and HTTPS that include full proxy chain support (https/socks5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 Agility Platform provides </a:t>
            </a:r>
            <a:r>
              <a:rPr lang="en-US" dirty="0" err="1" smtClean="0"/>
              <a:t>javadoc</a:t>
            </a:r>
            <a:r>
              <a:rPr lang="en-US" dirty="0" smtClean="0"/>
              <a:t> for the Services SDK and related packages at </a:t>
            </a:r>
            <a:r>
              <a:rPr lang="en-US" u="sng" dirty="0" smtClean="0">
                <a:solidFill>
                  <a:srgbClr val="3366FF"/>
                </a:solidFill>
              </a:rPr>
              <a:t>https://&lt;</a:t>
            </a:r>
            <a:r>
              <a:rPr lang="en-US" u="sng" dirty="0" err="1" smtClean="0">
                <a:solidFill>
                  <a:srgbClr val="3366FF"/>
                </a:solidFill>
              </a:rPr>
              <a:t>agility_ip</a:t>
            </a:r>
            <a:r>
              <a:rPr lang="en-US" u="sng" dirty="0" smtClean="0">
                <a:solidFill>
                  <a:srgbClr val="3366FF"/>
                </a:solidFill>
              </a:rPr>
              <a:t>&gt;/doc/</a:t>
            </a:r>
            <a:r>
              <a:rPr lang="en-US" u="sng" dirty="0" err="1" smtClean="0">
                <a:solidFill>
                  <a:srgbClr val="3366FF"/>
                </a:solidFill>
              </a:rPr>
              <a:t>dev</a:t>
            </a:r>
            <a:endParaRPr lang="en-US" u="sng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/>
              <a:t>Also includes Agility Platform REST API Programmer’s and Reference Guides </a:t>
            </a:r>
          </a:p>
          <a:p>
            <a:pPr lvl="1"/>
            <a:r>
              <a:rPr lang="en-US" dirty="0" err="1" smtClean="0"/>
              <a:t>Javadoc</a:t>
            </a:r>
            <a:r>
              <a:rPr lang="en-US" dirty="0" smtClean="0"/>
              <a:t> also in the agility-platform-services-</a:t>
            </a:r>
            <a:r>
              <a:rPr lang="en-US" dirty="0" err="1" smtClean="0"/>
              <a:t>sdk</a:t>
            </a:r>
            <a:r>
              <a:rPr lang="en-US" dirty="0" smtClean="0"/>
              <a:t> repo: </a:t>
            </a:r>
            <a:r>
              <a:rPr lang="en-US" u="sng" dirty="0" smtClean="0">
                <a:solidFill>
                  <a:srgbClr val="3366FF"/>
                </a:solidFill>
                <a:ea typeface="+mn-ea"/>
                <a:cs typeface="+mn-cs"/>
              </a:rPr>
              <a:t>doc</a:t>
            </a:r>
            <a:r>
              <a:rPr lang="en-US" u="sng" dirty="0">
                <a:solidFill>
                  <a:srgbClr val="3366FF"/>
                </a:solidFill>
                <a:ea typeface="+mn-ea"/>
                <a:cs typeface="+mn-cs"/>
              </a:rPr>
              <a:t>/</a:t>
            </a:r>
            <a:r>
              <a:rPr lang="en-US" u="sng" dirty="0" err="1" smtClean="0">
                <a:solidFill>
                  <a:srgbClr val="3366FF"/>
                </a:solidFill>
                <a:ea typeface="+mn-ea"/>
                <a:cs typeface="+mn-cs"/>
              </a:rPr>
              <a:t>index.html</a:t>
            </a:r>
            <a:endParaRPr lang="en-US" u="sng" dirty="0">
              <a:solidFill>
                <a:srgbClr val="3366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095690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Services SDK Exported Packages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6335" y="865970"/>
            <a:ext cx="8408987" cy="5947783"/>
          </a:xfrm>
        </p:spPr>
        <p:txBody>
          <a:bodyPr/>
          <a:lstStyle/>
          <a:p>
            <a:r>
              <a:rPr lang="en-US" dirty="0" smtClean="0"/>
              <a:t>The Services SDK bundle exposes packages to a service adapter: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Export-Package = 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com.servicemesh.agility.sdk.service.exception;version</a:t>
            </a:r>
            <a:r>
              <a:rPr lang="en-US" sz="12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com.servicemesh.agility.sdk.service.helper;version</a:t>
            </a:r>
            <a:r>
              <a:rPr lang="en-US" sz="12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com.servicemesh.agility.sdk.service.msgs;version</a:t>
            </a:r>
            <a:r>
              <a:rPr lang="en-US" sz="12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com.servicemesh.agility.sdk.service.spi;version</a:t>
            </a:r>
            <a:r>
              <a:rPr lang="en-US" sz="12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com.servicemesh.agility.sdk.service.operations;version</a:t>
            </a:r>
            <a:r>
              <a:rPr lang="en-US" sz="1200" b="1" dirty="0">
                <a:latin typeface="Courier New"/>
                <a:cs typeface="Courier New"/>
              </a:rPr>
              <a:t>=1.0.0,</a:t>
            </a:r>
          </a:p>
          <a:p>
            <a:pPr marL="17462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com.servicemesh.agility.sdk.service.util;version</a:t>
            </a:r>
            <a:r>
              <a:rPr lang="en-US" sz="1200" b="1" dirty="0">
                <a:latin typeface="Courier New"/>
                <a:cs typeface="Courier New"/>
              </a:rPr>
              <a:t>=</a:t>
            </a:r>
            <a:r>
              <a:rPr lang="en-US" sz="1200" b="1" dirty="0" smtClean="0">
                <a:latin typeface="Courier New"/>
                <a:cs typeface="Courier New"/>
              </a:rPr>
              <a:t>1.0.0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com.servicemesh.agility.sdk.service.exceptions</a:t>
            </a:r>
            <a:r>
              <a:rPr lang="en-US" sz="1600" dirty="0" smtClean="0">
                <a:cs typeface="Courier New"/>
              </a:rPr>
              <a:t>:</a:t>
            </a:r>
            <a:r>
              <a:rPr lang="en-US" sz="1600" dirty="0" smtClean="0"/>
              <a:t> </a:t>
            </a:r>
            <a:r>
              <a:rPr lang="en-US" sz="1600" dirty="0"/>
              <a:t>Base class for exceptions thrown by the </a:t>
            </a:r>
            <a:r>
              <a:rPr lang="en-US" sz="1600" dirty="0" smtClean="0"/>
              <a:t>adapter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com.servicemesh.agility.sdk.service.helper</a:t>
            </a:r>
            <a:r>
              <a:rPr lang="en-US" sz="1600" dirty="0" smtClean="0">
                <a:cs typeface="Courier New"/>
              </a:rPr>
              <a:t>: H</a:t>
            </a:r>
            <a:r>
              <a:rPr lang="en-US" sz="1600" dirty="0" smtClean="0"/>
              <a:t>elper and convenience </a:t>
            </a:r>
            <a:r>
              <a:rPr lang="en-US" sz="1600" dirty="0"/>
              <a:t>methods for manipulating API </a:t>
            </a:r>
            <a:r>
              <a:rPr lang="en-US" sz="1600" dirty="0" smtClean="0"/>
              <a:t>objects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com.servicemesh.agility.sdk.service.msgs</a:t>
            </a:r>
            <a:r>
              <a:rPr lang="en-US" sz="1600" dirty="0">
                <a:cs typeface="Courier New"/>
              </a:rPr>
              <a:t>:</a:t>
            </a:r>
            <a:r>
              <a:rPr lang="en-US" sz="1600" dirty="0" smtClean="0"/>
              <a:t> Request</a:t>
            </a:r>
            <a:r>
              <a:rPr lang="en-US" sz="1600" dirty="0"/>
              <a:t> </a:t>
            </a:r>
            <a:r>
              <a:rPr lang="en-US" sz="1600" dirty="0" smtClean="0"/>
              <a:t>and response message classes passed between a service adapter and the core Agility Platform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com.servicemesh.agility.sdk.service.spi</a:t>
            </a:r>
            <a:r>
              <a:rPr lang="en-US" sz="1600" dirty="0">
                <a:cs typeface="Courier New"/>
              </a:rPr>
              <a:t>:</a:t>
            </a:r>
            <a:r>
              <a:rPr lang="en-US" sz="1600" dirty="0" smtClean="0"/>
              <a:t> 1) The interfaces </a:t>
            </a:r>
            <a:r>
              <a:rPr lang="en-US" sz="1600" dirty="0"/>
              <a:t>that are implemented by </a:t>
            </a:r>
            <a:r>
              <a:rPr lang="en-US" sz="1600" dirty="0" smtClean="0"/>
              <a:t>a service adapter </a:t>
            </a:r>
            <a:r>
              <a:rPr lang="en-US" sz="1600" dirty="0"/>
              <a:t>to expose supported </a:t>
            </a:r>
            <a:r>
              <a:rPr lang="en-US" sz="1600" dirty="0" smtClean="0"/>
              <a:t>functionality; 2) An abstract </a:t>
            </a:r>
            <a:r>
              <a:rPr lang="en-US" sz="1600" dirty="0"/>
              <a:t>base class </a:t>
            </a:r>
            <a:r>
              <a:rPr lang="en-US" sz="1600" dirty="0" smtClean="0"/>
              <a:t>for a service adapter that transparently hooks the adapter into the core Agility Platform service framework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com.servicemesh.agility.sdk.service.operations</a:t>
            </a:r>
            <a:r>
              <a:rPr lang="en-US" sz="1600" dirty="0" smtClean="0">
                <a:cs typeface="Courier New"/>
              </a:rPr>
              <a:t>: </a:t>
            </a:r>
            <a:r>
              <a:rPr lang="en-US" sz="1600" dirty="0" smtClean="0"/>
              <a:t>Default </a:t>
            </a:r>
            <a:r>
              <a:rPr lang="en-US" sz="1600" dirty="0"/>
              <a:t>implementations of </a:t>
            </a:r>
            <a:r>
              <a:rPr lang="en-US" sz="1600" dirty="0" smtClean="0"/>
              <a:t>adapter operations that </a:t>
            </a:r>
            <a:r>
              <a:rPr lang="en-US" sz="1600" dirty="0"/>
              <a:t>can be sub-classed </a:t>
            </a:r>
            <a:r>
              <a:rPr lang="en-US" sz="1600" dirty="0" smtClean="0"/>
              <a:t>by a service adapter to </a:t>
            </a:r>
            <a:r>
              <a:rPr lang="en-US" sz="1600" dirty="0"/>
              <a:t>override specific </a:t>
            </a:r>
            <a:r>
              <a:rPr lang="en-US" sz="1600" dirty="0" smtClean="0"/>
              <a:t>methods</a:t>
            </a:r>
          </a:p>
          <a:p>
            <a:pPr lvl="1"/>
            <a:r>
              <a:rPr lang="en-US" sz="1600" dirty="0" err="1" smtClean="0">
                <a:latin typeface="Courier New"/>
                <a:cs typeface="Courier New"/>
              </a:rPr>
              <a:t>com.servicemesh.agility.sdk.service.util</a:t>
            </a:r>
            <a:r>
              <a:rPr lang="en-US" sz="1600" dirty="0" smtClean="0">
                <a:cs typeface="Courier New"/>
              </a:rPr>
              <a:t>: Utility classes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33940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Services Adapter Dependencies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4920322"/>
          </a:xfrm>
        </p:spPr>
        <p:txBody>
          <a:bodyPr/>
          <a:lstStyle/>
          <a:p>
            <a:r>
              <a:rPr lang="en-US" dirty="0" smtClean="0"/>
              <a:t>A service adapter is an </a:t>
            </a:r>
            <a:r>
              <a:rPr lang="en-US" dirty="0" err="1" smtClean="0"/>
              <a:t>OSGi</a:t>
            </a:r>
            <a:r>
              <a:rPr lang="en-US" dirty="0" smtClean="0"/>
              <a:t> bundle that imports the packages exported by the Services SDK plus the packages that the SDK imports (</a:t>
            </a:r>
            <a:r>
              <a:rPr lang="en-US" dirty="0" err="1" smtClean="0"/>
              <a:t>api</a:t>
            </a:r>
            <a:r>
              <a:rPr lang="en-US" dirty="0" smtClean="0"/>
              <a:t>, core, </a:t>
            </a:r>
            <a:r>
              <a:rPr lang="en-US" dirty="0" err="1" smtClean="0"/>
              <a:t>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service adapter may need to synchronize actions when the Agility Platform is utilized in its distributed configuration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com.servicemesh.agility.distributed.sync</a:t>
            </a:r>
            <a:r>
              <a:rPr lang="en-US" dirty="0" smtClean="0"/>
              <a:t>: Provides </a:t>
            </a:r>
            <a:r>
              <a:rPr lang="en-US" dirty="0"/>
              <a:t>distributed </a:t>
            </a:r>
            <a:r>
              <a:rPr lang="en-US" dirty="0" err="1"/>
              <a:t>mutex</a:t>
            </a:r>
            <a:r>
              <a:rPr lang="en-US" dirty="0"/>
              <a:t> for synchronizing service adapter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A service adapter targeted to Amazon Web Services or Azure may optionally utilize a bundle with communications/utility functions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rovided by the core Agility Platform organization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com.servicemesh.agility.adapters.core.aws</a:t>
            </a:r>
            <a:endParaRPr lang="en-US" dirty="0" smtClean="0">
              <a:latin typeface="Courier New"/>
              <a:cs typeface="Courier New"/>
            </a:endParaRPr>
          </a:p>
          <a:p>
            <a:pPr lvl="2"/>
            <a:r>
              <a:rPr lang="en-US" dirty="0" smtClean="0"/>
              <a:t>In </a:t>
            </a:r>
            <a:r>
              <a:rPr lang="en-US" dirty="0"/>
              <a:t>the agility-platform-services-</a:t>
            </a:r>
            <a:r>
              <a:rPr lang="en-US" dirty="0" err="1"/>
              <a:t>sdk</a:t>
            </a:r>
            <a:r>
              <a:rPr lang="en-US" dirty="0"/>
              <a:t> repo: </a:t>
            </a:r>
            <a:r>
              <a:rPr lang="en-US" u="sng" dirty="0" smtClean="0">
                <a:solidFill>
                  <a:srgbClr val="3366FF"/>
                </a:solidFill>
              </a:rPr>
              <a:t>services/</a:t>
            </a:r>
            <a:r>
              <a:rPr lang="en-US" u="sng" dirty="0" err="1" smtClean="0">
                <a:solidFill>
                  <a:srgbClr val="3366FF"/>
                </a:solidFill>
              </a:rPr>
              <a:t>amazonws</a:t>
            </a:r>
            <a:r>
              <a:rPr lang="en-US" u="sng" dirty="0" smtClean="0">
                <a:solidFill>
                  <a:srgbClr val="3366FF"/>
                </a:solidFill>
              </a:rPr>
              <a:t>/doc/</a:t>
            </a:r>
            <a:r>
              <a:rPr lang="en-US" u="sng" dirty="0" err="1">
                <a:solidFill>
                  <a:srgbClr val="3366FF"/>
                </a:solidFill>
              </a:rPr>
              <a:t>index.html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com.servicemesh.agility.adapters.core.azure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/>
              <a:t>In the agility-platform-services-</a:t>
            </a:r>
            <a:r>
              <a:rPr lang="en-US" dirty="0" err="1"/>
              <a:t>sdk</a:t>
            </a:r>
            <a:r>
              <a:rPr lang="en-US" dirty="0"/>
              <a:t> repo: </a:t>
            </a:r>
            <a:r>
              <a:rPr lang="en-US" u="sng" dirty="0">
                <a:solidFill>
                  <a:srgbClr val="3366FF"/>
                </a:solidFill>
              </a:rPr>
              <a:t>services/</a:t>
            </a:r>
            <a:r>
              <a:rPr lang="en-US" u="sng" dirty="0" smtClean="0">
                <a:solidFill>
                  <a:srgbClr val="3366FF"/>
                </a:solidFill>
              </a:rPr>
              <a:t>azure/</a:t>
            </a:r>
            <a:r>
              <a:rPr lang="en-US" u="sng" dirty="0">
                <a:solidFill>
                  <a:srgbClr val="3366FF"/>
                </a:solidFill>
              </a:rPr>
              <a:t>doc/</a:t>
            </a:r>
            <a:r>
              <a:rPr lang="en-US" u="sng" dirty="0" err="1" smtClean="0">
                <a:solidFill>
                  <a:srgbClr val="3366FF"/>
                </a:solidFill>
              </a:rPr>
              <a:t>index.html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3057698"/>
      </p:ext>
    </p:extLst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09641"/>
              </p:ext>
            </p:extLst>
          </p:nvPr>
        </p:nvGraphicFramePr>
        <p:xfrm>
          <a:off x="430305" y="1021879"/>
          <a:ext cx="8175812" cy="4876799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23584"/>
                <a:gridCol w="934079"/>
                <a:gridCol w="5604472"/>
                <a:gridCol w="713677"/>
              </a:tblGrid>
              <a:tr h="1504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</a:rPr>
                        <a:t>9:00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46DA0"/>
                          </a:solidFill>
                          <a:effectLst/>
                          <a:uLnTx/>
                          <a:uFillTx/>
                        </a:rPr>
                        <a:t>9:15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46D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Greetings 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4E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4E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17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9:15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9:45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Introduction to Agility Platform SDKs and Adapters</a:t>
                      </a:r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5573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346DA0"/>
                          </a:solidFill>
                          <a:latin typeface="+mn-lt"/>
                          <a:ea typeface="+mn-ea"/>
                          <a:cs typeface="+mn-cs"/>
                        </a:rPr>
                        <a:t>9:45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10:15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Lab 1: Development Environment Preparation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anchor="ctr"/>
                </a:tc>
              </a:tr>
              <a:tr h="26832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10:15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10:30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Break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21479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10:30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11:00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Software Architecture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anchor="ctr"/>
                </a:tc>
              </a:tr>
              <a:tr h="293683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11:00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11:30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Asset Types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11:30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12:30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Lunch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69431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12:30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12:45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Lab 2:</a:t>
                      </a:r>
                      <a:r>
                        <a:rPr lang="en-US" sz="1400" baseline="0" dirty="0" smtClean="0"/>
                        <a:t> Example Service Adapter in Agility Platform UI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33</a:t>
                      </a:r>
                      <a:endParaRPr lang="en-US" sz="1400" dirty="0"/>
                    </a:p>
                  </a:txBody>
                  <a:tcPr anchor="ctr"/>
                </a:tc>
              </a:tr>
              <a:tr h="192818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12:45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Service Registration and Installation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 anchor="ctr"/>
                </a:tc>
              </a:tr>
              <a:tr h="165810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Lab 3: Service Adapter Registration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51</a:t>
                      </a:r>
                      <a:endParaRPr lang="en-US" sz="14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Break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01085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2:15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Service Registration</a:t>
                      </a:r>
                      <a:r>
                        <a:rPr lang="en-US" sz="1400" baseline="0" dirty="0" smtClean="0"/>
                        <a:t> and Installation, cont.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 anchor="ctr"/>
                </a:tc>
              </a:tr>
              <a:tr h="183999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2:15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Lab 4: Service Adapter Registration with Properties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63</a:t>
                      </a:r>
                      <a:endParaRPr lang="en-US" sz="1400" dirty="0"/>
                    </a:p>
                  </a:txBody>
                  <a:tcPr anchor="ctr"/>
                </a:tc>
              </a:tr>
              <a:tr h="176834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3:00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3:15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Break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29195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3:15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Asynchronous Promise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65</a:t>
                      </a:r>
                    </a:p>
                  </a:txBody>
                  <a:tcPr anchor="ctr"/>
                </a:tc>
              </a:tr>
              <a:tr h="231951"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3:45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4:30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Lab 5: Promise Exercises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400" dirty="0" smtClean="0"/>
                        <a:t>81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39598"/>
                </a:solidFill>
              </a:rPr>
              <a:t>Agenda: Day 1</a:t>
            </a:r>
            <a:endParaRPr lang="en-US" dirty="0">
              <a:solidFill>
                <a:srgbClr val="939598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Example: Azure Traffic Manager Dependencies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4047" y="771505"/>
            <a:ext cx="8113461" cy="600164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/>
                <a:cs typeface="Courier New"/>
              </a:rPr>
              <a:t>karaf@root</a:t>
            </a:r>
            <a:r>
              <a:rPr lang="en-US" sz="1400" b="1" dirty="0">
                <a:latin typeface="Courier New"/>
                <a:cs typeface="Courier New"/>
              </a:rPr>
              <a:t>()&gt; headers 223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Agility </a:t>
            </a:r>
            <a:r>
              <a:rPr lang="en-US" sz="1400" b="1" dirty="0">
                <a:latin typeface="Courier New"/>
                <a:cs typeface="Courier New"/>
              </a:rPr>
              <a:t>- Azure Traffic Manger Service Provider (223)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/>
                <a:cs typeface="Courier New"/>
              </a:rPr>
              <a:t>Import</a:t>
            </a:r>
            <a:r>
              <a:rPr lang="en-US" sz="1400" b="1" dirty="0">
                <a:latin typeface="Courier New"/>
                <a:cs typeface="Courier New"/>
              </a:rPr>
              <a:t>-Package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org.apache.log4j</a:t>
            </a:r>
            <a:r>
              <a:rPr lang="en-US" sz="1400" b="1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 smtClean="0">
                <a:latin typeface="Courier New"/>
                <a:cs typeface="Courier New"/>
              </a:rPr>
              <a:t>com.servicemesh.agility.adapters.core.azure</a:t>
            </a:r>
            <a:r>
              <a:rPr lang="en-US" sz="1400" b="1" dirty="0" err="1">
                <a:latin typeface="Courier New"/>
                <a:cs typeface="Courier New"/>
              </a:rPr>
              <a:t>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com.servicemesh.agility.adapters.core.azure.exception;version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com.servicemesh.agility.adapters.core.azure.util;version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com.servicemesh.agility.api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com.servicemesh.agility.distributed.sync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com.servicemesh.agility.sdk.service.msgs;version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com.servicemesh.agility.sdk.service.spi;version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com.servicemesh.agility.sdk.service.operations;version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com.servicemesh.agility.sdk.service.util;version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com.servicemesh.agility.sdk.service.exception;version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com.servicemesh.core.async;version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com.servicemesh.core.reactor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com.servicemesh.core.messaging;version</a:t>
            </a:r>
            <a:r>
              <a:rPr lang="en-US" sz="1400" b="1" dirty="0">
                <a:latin typeface="Courier New"/>
                <a:cs typeface="Courier New"/>
              </a:rPr>
              <a:t>=1.0.0,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com.servicemesh.io.http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com.servicemesh.io.proxy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javax.xml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javax.xml.bind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javax.xml.datatype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javax.crypto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javax.crypto.spec</a:t>
            </a:r>
            <a:r>
              <a:rPr lang="en-US" sz="1400" b="1" dirty="0">
                <a:latin typeface="Courier New"/>
                <a:cs typeface="Courier New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err="1">
                <a:latin typeface="Courier New"/>
                <a:cs typeface="Courier New"/>
              </a:rPr>
              <a:t>org.osgi.framework;version</a:t>
            </a:r>
            <a:r>
              <a:rPr lang="en-US" sz="1400" b="1" dirty="0">
                <a:latin typeface="Courier New"/>
                <a:cs typeface="Courier New"/>
              </a:rPr>
              <a:t>=1.7.0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9613934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961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Agility Platform Asset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3756413"/>
          </a:xfrm>
        </p:spPr>
        <p:txBody>
          <a:bodyPr/>
          <a:lstStyle/>
          <a:p>
            <a:r>
              <a:rPr lang="en-US" dirty="0"/>
              <a:t>Assets are reusable components created and managed in </a:t>
            </a:r>
            <a:r>
              <a:rPr lang="en-US" dirty="0" smtClean="0"/>
              <a:t>the Agility Platform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assets, such as scripts and stacks, are granular entities used to define the basic building blocks for generating virtual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assets, such as blueprints or organizational containers, are collective entities used to manage groups of assets and define a functional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The Agility Platform has a meta-model of </a:t>
            </a:r>
            <a:r>
              <a:rPr lang="en-US" i="1" dirty="0" smtClean="0"/>
              <a:t>Asset Types</a:t>
            </a:r>
          </a:p>
          <a:p>
            <a:pPr lvl="1"/>
            <a:r>
              <a:rPr lang="en-US" dirty="0" smtClean="0"/>
              <a:t>Each Asset Type has a name, a display name, and zero or more </a:t>
            </a:r>
            <a:r>
              <a:rPr lang="en-US" i="1" dirty="0" smtClean="0"/>
              <a:t>Properties</a:t>
            </a:r>
          </a:p>
          <a:p>
            <a:pPr lvl="1"/>
            <a:r>
              <a:rPr lang="en-US" dirty="0" smtClean="0"/>
              <a:t>A Property has a name, a display name, a type (e.g., String or Integer), and optional default values and constraints</a:t>
            </a:r>
          </a:p>
          <a:p>
            <a:pPr lvl="1"/>
            <a:r>
              <a:rPr lang="en-US" dirty="0" smtClean="0"/>
              <a:t>When it registers with the Agility Platform, a service adapter creates Asset Types</a:t>
            </a:r>
          </a:p>
        </p:txBody>
      </p:sp>
    </p:spTree>
    <p:extLst>
      <p:ext uri="{BB962C8B-B14F-4D97-AF65-F5344CB8AC3E}">
        <p14:creationId xmlns:p14="http://schemas.microsoft.com/office/powerpoint/2010/main" val="2449574866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Service Asset Type Hierarchy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5956" y="1018038"/>
            <a:ext cx="8100176" cy="2273443"/>
          </a:xfrm>
        </p:spPr>
        <p:txBody>
          <a:bodyPr/>
          <a:lstStyle/>
          <a:p>
            <a:r>
              <a:rPr lang="en-US" i="1" dirty="0"/>
              <a:t>Service</a:t>
            </a:r>
            <a:r>
              <a:rPr lang="en-US" i="1" dirty="0" smtClean="0"/>
              <a:t> </a:t>
            </a:r>
            <a:r>
              <a:rPr lang="en-US" dirty="0" smtClean="0"/>
              <a:t>is the base type for a service asset type created by a service adapter</a:t>
            </a:r>
          </a:p>
          <a:p>
            <a:r>
              <a:rPr lang="en-US" dirty="0" smtClean="0"/>
              <a:t>The Agility Platform’s meta-model includes some functional service types </a:t>
            </a:r>
            <a:r>
              <a:rPr lang="en-US" dirty="0"/>
              <a:t>such as Data Base as a Service (</a:t>
            </a:r>
            <a:r>
              <a:rPr lang="en-US" dirty="0" err="1"/>
              <a:t>DBaaS</a:t>
            </a:r>
            <a:r>
              <a:rPr lang="en-US" dirty="0"/>
              <a:t>) or Load Balancer as a Service (</a:t>
            </a:r>
            <a:r>
              <a:rPr lang="en-US" dirty="0" err="1"/>
              <a:t>LBaaS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88" y="2780725"/>
            <a:ext cx="5088211" cy="3155979"/>
          </a:xfrm>
        </p:spPr>
      </p:pic>
    </p:spTree>
    <p:extLst>
      <p:ext uri="{BB962C8B-B14F-4D97-AF65-F5344CB8AC3E}">
        <p14:creationId xmlns:p14="http://schemas.microsoft.com/office/powerpoint/2010/main" val="3217766430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Asset Type Property Inheritance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6335" y="835221"/>
            <a:ext cx="8100176" cy="1310460"/>
          </a:xfrm>
        </p:spPr>
        <p:txBody>
          <a:bodyPr/>
          <a:lstStyle/>
          <a:p>
            <a:r>
              <a:rPr lang="en-US" sz="1800" dirty="0"/>
              <a:t>When an asset type inherits from another type:</a:t>
            </a:r>
          </a:p>
          <a:p>
            <a:pPr lvl="1"/>
            <a:r>
              <a:rPr lang="en-US" sz="1600" dirty="0"/>
              <a:t>The base type is the </a:t>
            </a:r>
            <a:r>
              <a:rPr lang="en-US" sz="1600" i="1" dirty="0" err="1"/>
              <a:t>supertype</a:t>
            </a:r>
            <a:r>
              <a:rPr lang="en-US" sz="1600" dirty="0"/>
              <a:t> for the inheriting asset type</a:t>
            </a:r>
          </a:p>
          <a:p>
            <a:pPr lvl="1"/>
            <a:r>
              <a:rPr lang="en-US" sz="1600" dirty="0"/>
              <a:t>The inheriting asset type is the </a:t>
            </a:r>
            <a:r>
              <a:rPr lang="en-US" sz="1600" i="1" dirty="0"/>
              <a:t>subtype</a:t>
            </a:r>
            <a:r>
              <a:rPr lang="en-US" sz="1600" dirty="0"/>
              <a:t> for the </a:t>
            </a:r>
            <a:r>
              <a:rPr lang="en-US" sz="1600" dirty="0" err="1"/>
              <a:t>supertype</a:t>
            </a:r>
            <a:endParaRPr lang="en-US" sz="1600" dirty="0"/>
          </a:p>
          <a:p>
            <a:pPr lvl="1"/>
            <a:r>
              <a:rPr lang="en-US" sz="1600" dirty="0"/>
              <a:t>The subtype inherits properties from its </a:t>
            </a:r>
            <a:r>
              <a:rPr lang="en-US" sz="1600" dirty="0" err="1"/>
              <a:t>supertype</a:t>
            </a:r>
            <a:endParaRPr lang="en-US" sz="1600" dirty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35" y="2126437"/>
            <a:ext cx="5835555" cy="4481487"/>
          </a:xfrm>
        </p:spPr>
      </p:pic>
    </p:spTree>
    <p:extLst>
      <p:ext uri="{BB962C8B-B14F-4D97-AF65-F5344CB8AC3E}">
        <p14:creationId xmlns:p14="http://schemas.microsoft.com/office/powerpoint/2010/main" val="2049907232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Property Setting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6335" y="835221"/>
            <a:ext cx="8100176" cy="1142877"/>
          </a:xfrm>
        </p:spPr>
        <p:txBody>
          <a:bodyPr/>
          <a:lstStyle/>
          <a:p>
            <a:r>
              <a:rPr lang="en-US" sz="1800" dirty="0"/>
              <a:t>When a blueprint designer adds the service to a blueprint, </a:t>
            </a:r>
            <a:r>
              <a:rPr lang="en-US" sz="1800" dirty="0" smtClean="0"/>
              <a:t>they must </a:t>
            </a:r>
            <a:r>
              <a:rPr lang="en-US" sz="1800" dirty="0"/>
              <a:t>set the values for </a:t>
            </a:r>
            <a:r>
              <a:rPr lang="en-US" sz="1800" dirty="0" smtClean="0"/>
              <a:t>properties </a:t>
            </a:r>
            <a:r>
              <a:rPr lang="en-US" sz="1800" dirty="0"/>
              <a:t>according </a:t>
            </a:r>
            <a:r>
              <a:rPr lang="en-US" sz="1800" dirty="0" smtClean="0"/>
              <a:t>to the </a:t>
            </a:r>
            <a:r>
              <a:rPr lang="en-US" sz="1800" dirty="0"/>
              <a:t>requirements </a:t>
            </a:r>
            <a:r>
              <a:rPr lang="en-US" sz="1800" dirty="0" smtClean="0"/>
              <a:t>set by the service adapter</a:t>
            </a:r>
          </a:p>
          <a:p>
            <a:pPr lvl="1"/>
            <a:r>
              <a:rPr lang="en-US" sz="1600" dirty="0" smtClean="0"/>
              <a:t>Properties </a:t>
            </a:r>
            <a:r>
              <a:rPr lang="en-US" sz="1600" dirty="0"/>
              <a:t>that are configured to use static values are in read-</a:t>
            </a:r>
            <a:r>
              <a:rPr lang="en-US" sz="1600" dirty="0" smtClean="0"/>
              <a:t>only mode</a:t>
            </a:r>
          </a:p>
          <a:p>
            <a:pPr lvl="1"/>
            <a:r>
              <a:rPr lang="en-US" sz="1600" dirty="0" smtClean="0"/>
              <a:t>Required properties are indicated by a red asterisk</a:t>
            </a:r>
            <a:endParaRPr lang="en-US" sz="1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42" y="2078328"/>
            <a:ext cx="4442999" cy="4442999"/>
          </a:xfrm>
        </p:spPr>
      </p:pic>
    </p:spTree>
    <p:extLst>
      <p:ext uri="{BB962C8B-B14F-4D97-AF65-F5344CB8AC3E}">
        <p14:creationId xmlns:p14="http://schemas.microsoft.com/office/powerpoint/2010/main" val="472518250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Service Provider Asset Type Hierarchy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7470" y="941063"/>
            <a:ext cx="8100176" cy="2645853"/>
          </a:xfrm>
        </p:spPr>
        <p:txBody>
          <a:bodyPr/>
          <a:lstStyle/>
          <a:p>
            <a:r>
              <a:rPr lang="en-US" i="1" dirty="0"/>
              <a:t>Service Provider Type </a:t>
            </a:r>
            <a:r>
              <a:rPr lang="en-US" dirty="0" smtClean="0"/>
              <a:t>is the base type for a service provider asset </a:t>
            </a:r>
            <a:r>
              <a:rPr lang="en-US" dirty="0"/>
              <a:t>type created </a:t>
            </a:r>
            <a:r>
              <a:rPr lang="en-US" dirty="0" smtClean="0"/>
              <a:t>by a service adapter</a:t>
            </a:r>
          </a:p>
          <a:p>
            <a:r>
              <a:rPr lang="en-US" dirty="0" smtClean="0"/>
              <a:t>Unlike service asset types, there are no functional service provider types to be utilized by a typical service adapter</a:t>
            </a:r>
          </a:p>
          <a:p>
            <a:pPr lvl="1"/>
            <a:r>
              <a:rPr lang="en-US" dirty="0" smtClean="0"/>
              <a:t>Network Service and Agility Platform Collector are special types not in scope for this discussion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02" y="2890013"/>
            <a:ext cx="4005417" cy="3383458"/>
          </a:xfrm>
        </p:spPr>
      </p:pic>
    </p:spTree>
    <p:extLst>
      <p:ext uri="{BB962C8B-B14F-4D97-AF65-F5344CB8AC3E}">
        <p14:creationId xmlns:p14="http://schemas.microsoft.com/office/powerpoint/2010/main" val="2467707610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Design Connection Asset 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7470" y="941063"/>
            <a:ext cx="8100176" cy="2550442"/>
          </a:xfrm>
        </p:spPr>
        <p:txBody>
          <a:bodyPr/>
          <a:lstStyle/>
          <a:p>
            <a:r>
              <a:rPr lang="en-US" i="1" dirty="0" smtClean="0"/>
              <a:t>Design Connection </a:t>
            </a:r>
            <a:r>
              <a:rPr lang="en-US" dirty="0" smtClean="0"/>
              <a:t>is the base type for the connection between design items in a blueprint, such as workload-workload, workload-service, or service-service</a:t>
            </a:r>
          </a:p>
          <a:p>
            <a:pPr lvl="1"/>
            <a:r>
              <a:rPr lang="en-US" dirty="0" smtClean="0"/>
              <a:t>It defines no additional properties of its own </a:t>
            </a:r>
          </a:p>
          <a:p>
            <a:r>
              <a:rPr lang="en-US" dirty="0"/>
              <a:t>In the Blueprint Editor, dependency relationships are determined by the directionality of a connection </a:t>
            </a:r>
            <a:r>
              <a:rPr lang="en-US" dirty="0" smtClean="0"/>
              <a:t>arrow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dependency is the tip or destination of the connection arrow and the dependent node is the base or source of the arrow.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02" y="3997284"/>
            <a:ext cx="4005417" cy="1168916"/>
          </a:xfrm>
        </p:spPr>
      </p:pic>
    </p:spTree>
    <p:extLst>
      <p:ext uri="{BB962C8B-B14F-4D97-AF65-F5344CB8AC3E}">
        <p14:creationId xmlns:p14="http://schemas.microsoft.com/office/powerpoint/2010/main" val="255176621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Custom Service Design Connections (1/2)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7470" y="941063"/>
            <a:ext cx="8100176" cy="1236236"/>
          </a:xfrm>
        </p:spPr>
        <p:txBody>
          <a:bodyPr/>
          <a:lstStyle/>
          <a:p>
            <a:r>
              <a:rPr lang="en-US" dirty="0" smtClean="0"/>
              <a:t>A service adapter may optionally extend design connection if it wants to have special properties on the connections between blueprint design items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0" y="1780049"/>
            <a:ext cx="8878803" cy="4243251"/>
          </a:xfrm>
        </p:spPr>
      </p:pic>
    </p:spTree>
    <p:extLst>
      <p:ext uri="{BB962C8B-B14F-4D97-AF65-F5344CB8AC3E}">
        <p14:creationId xmlns:p14="http://schemas.microsoft.com/office/powerpoint/2010/main" val="3301704441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Custom Service Design Connections (2/2)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7470" y="941063"/>
            <a:ext cx="8100176" cy="959237"/>
          </a:xfrm>
        </p:spPr>
        <p:txBody>
          <a:bodyPr/>
          <a:lstStyle/>
          <a:p>
            <a:r>
              <a:rPr lang="en-US" dirty="0" smtClean="0"/>
              <a:t>A service adapter defining its own design connection also specifies the acceptable combinations of source and destination end points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0" y="1606856"/>
            <a:ext cx="8624210" cy="4362744"/>
          </a:xfrm>
        </p:spPr>
      </p:pic>
    </p:spTree>
    <p:extLst>
      <p:ext uri="{BB962C8B-B14F-4D97-AF65-F5344CB8AC3E}">
        <p14:creationId xmlns:p14="http://schemas.microsoft.com/office/powerpoint/2010/main" val="1180665062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35239"/>
              </p:ext>
            </p:extLst>
          </p:nvPr>
        </p:nvGraphicFramePr>
        <p:xfrm>
          <a:off x="461790" y="977294"/>
          <a:ext cx="8175812" cy="478689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902595"/>
                <a:gridCol w="839621"/>
                <a:gridCol w="5719919"/>
                <a:gridCol w="713677"/>
              </a:tblGrid>
              <a:tr h="28269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</a:rPr>
                        <a:t>9:00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46DA0"/>
                          </a:solidFill>
                          <a:effectLst/>
                          <a:uLnTx/>
                          <a:uFillTx/>
                        </a:rPr>
                        <a:t>9:30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346D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Service Provider Operations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4E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82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4E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473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10:00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Lab 6: Service Provider Operations</a:t>
                      </a:r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 anchor="ctr">
                    <a:lnT w="12700" cap="flat" cmpd="sng" algn="ctr">
                      <a:solidFill>
                        <a:srgbClr val="0668A0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148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rgbClr val="346DA0"/>
                          </a:solidFill>
                          <a:latin typeface="+mn-lt"/>
                          <a:ea typeface="+mn-ea"/>
                          <a:cs typeface="+mn-cs"/>
                        </a:rPr>
                        <a:t>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10:15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Service Instance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 anchor="ctr"/>
                </a:tc>
              </a:tr>
              <a:tr h="359011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10:15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10:30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359011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10:30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11:30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Lab 7: Service Instance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98</a:t>
                      </a:r>
                      <a:endParaRPr lang="en-US" sz="1400" dirty="0"/>
                    </a:p>
                  </a:txBody>
                  <a:tcPr anchor="ctr"/>
                </a:tc>
              </a:tr>
              <a:tr h="359011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11:30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12:30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356874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12:30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12:45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Instance Operations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 anchor="ctr"/>
                </a:tc>
              </a:tr>
              <a:tr h="262406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12:45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1:45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Lab 8: Instance</a:t>
                      </a:r>
                      <a:r>
                        <a:rPr lang="en-US" sz="1400" baseline="0" dirty="0" smtClean="0"/>
                        <a:t> Operations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108</a:t>
                      </a:r>
                      <a:endParaRPr lang="en-US" sz="1400" dirty="0"/>
                    </a:p>
                  </a:txBody>
                  <a:tcPr anchor="ctr"/>
                </a:tc>
              </a:tr>
              <a:tr h="304992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1:45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Break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95096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2:15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Service Instance Lifecycle</a:t>
                      </a:r>
                      <a:r>
                        <a:rPr lang="en-US" sz="1400" baseline="0" dirty="0" smtClean="0"/>
                        <a:t> Operations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110</a:t>
                      </a:r>
                      <a:endParaRPr lang="en-US" sz="1400" dirty="0"/>
                    </a:p>
                  </a:txBody>
                  <a:tcPr anchor="ctr"/>
                </a:tc>
              </a:tr>
              <a:tr h="295697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2:15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Connection Operations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117</a:t>
                      </a:r>
                      <a:endParaRPr lang="en-US" sz="1400" dirty="0"/>
                    </a:p>
                  </a:txBody>
                  <a:tcPr anchor="ctr"/>
                </a:tc>
              </a:tr>
              <a:tr h="243816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2:45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Asset</a:t>
                      </a:r>
                      <a:r>
                        <a:rPr lang="en-US" sz="1400" baseline="0" dirty="0" smtClean="0"/>
                        <a:t> Operations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122</a:t>
                      </a:r>
                      <a:endParaRPr lang="en-US" sz="1400" dirty="0"/>
                    </a:p>
                  </a:txBody>
                  <a:tcPr anchor="ctr"/>
                </a:tc>
              </a:tr>
              <a:tr h="275906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2:45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3:00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Break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/>
                    </a:p>
                  </a:txBody>
                  <a:tcPr anchor="ctr"/>
                </a:tc>
              </a:tr>
              <a:tr h="276506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3:00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3:30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Agility Platform Policies and Services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129</a:t>
                      </a:r>
                      <a:endParaRPr lang="en-US" sz="1400" dirty="0"/>
                    </a:p>
                  </a:txBody>
                  <a:tcPr anchor="ctr"/>
                </a:tc>
              </a:tr>
              <a:tr h="203633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68A0"/>
                          </a:solidFill>
                        </a:rPr>
                        <a:t>3:30</a:t>
                      </a:r>
                      <a:endParaRPr lang="en-US" sz="1400" b="1" dirty="0">
                        <a:solidFill>
                          <a:srgbClr val="0668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346DA0"/>
                          </a:solidFill>
                        </a:rPr>
                        <a:t>3:45</a:t>
                      </a:r>
                      <a:endParaRPr lang="en-US" sz="1400" b="1" dirty="0">
                        <a:solidFill>
                          <a:srgbClr val="346D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Service Adapter</a:t>
                      </a:r>
                      <a:r>
                        <a:rPr lang="en-US" sz="1400" baseline="0" dirty="0" smtClean="0"/>
                        <a:t> Packaging and Distribution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137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39598"/>
                </a:solidFill>
              </a:rPr>
              <a:t>Agenda: Day 2</a:t>
            </a:r>
            <a:endParaRPr lang="en-US" dirty="0">
              <a:solidFill>
                <a:srgbClr val="9395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569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1"/>
            <a:ext cx="8408987" cy="581964"/>
          </a:xfrm>
        </p:spPr>
        <p:txBody>
          <a:bodyPr/>
          <a:lstStyle/>
          <a:p>
            <a:r>
              <a:rPr lang="en-US" dirty="0" smtClean="0"/>
              <a:t>Blueprint Editor Handling of a Service Design Connection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7091" y="796736"/>
            <a:ext cx="8225255" cy="964070"/>
          </a:xfrm>
        </p:spPr>
        <p:txBody>
          <a:bodyPr/>
          <a:lstStyle/>
          <a:p>
            <a:r>
              <a:rPr lang="en-US" sz="1600" dirty="0" smtClean="0"/>
              <a:t>When the cursor is placed on a connection, a blue box appears with information on the source and destination end points</a:t>
            </a:r>
          </a:p>
          <a:p>
            <a:r>
              <a:rPr lang="en-US" sz="1600" dirty="0" smtClean="0"/>
              <a:t>Clicking on the blue box brings up an edit dialog where property values can be entered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7" y="1654625"/>
            <a:ext cx="8444236" cy="4522625"/>
          </a:xfrm>
        </p:spPr>
      </p:pic>
    </p:spTree>
    <p:extLst>
      <p:ext uri="{BB962C8B-B14F-4D97-AF65-F5344CB8AC3E}">
        <p14:creationId xmlns:p14="http://schemas.microsoft.com/office/powerpoint/2010/main" val="10803008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Viewing Asset Type Definitions Outside the UI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2294987"/>
          </a:xfrm>
        </p:spPr>
        <p:txBody>
          <a:bodyPr/>
          <a:lstStyle/>
          <a:p>
            <a:pPr marL="166688" lvl="1" indent="-166688">
              <a:buFontTx/>
              <a:buChar char="•"/>
            </a:pPr>
            <a:r>
              <a:rPr lang="en-US" dirty="0"/>
              <a:t>REST </a:t>
            </a:r>
            <a:r>
              <a:rPr lang="en-US" dirty="0" smtClean="0"/>
              <a:t>Operations:</a:t>
            </a:r>
          </a:p>
          <a:p>
            <a:pPr marL="331788" lvl="2" indent="-166688"/>
            <a:r>
              <a:rPr lang="en-US" i="1" dirty="0" smtClean="0"/>
              <a:t>GET </a:t>
            </a:r>
            <a:r>
              <a:rPr lang="en-US" i="1" dirty="0" err="1" smtClean="0"/>
              <a:t>assettype</a:t>
            </a:r>
            <a:r>
              <a:rPr lang="en-US" i="1" dirty="0" smtClean="0"/>
              <a:t>/ </a:t>
            </a:r>
            <a:r>
              <a:rPr lang="en-US" dirty="0"/>
              <a:t>returns all </a:t>
            </a:r>
            <a:r>
              <a:rPr lang="en-US" dirty="0" smtClean="0"/>
              <a:t>asset types</a:t>
            </a:r>
          </a:p>
          <a:p>
            <a:pPr marL="331788" lvl="2" indent="-166688"/>
            <a:r>
              <a:rPr lang="en-US" i="1" dirty="0"/>
              <a:t>GET </a:t>
            </a:r>
            <a:r>
              <a:rPr lang="en-US" i="1" dirty="0" err="1"/>
              <a:t>assettype</a:t>
            </a:r>
            <a:r>
              <a:rPr lang="en-US" i="1" dirty="0" smtClean="0"/>
              <a:t>/{id} </a:t>
            </a:r>
            <a:r>
              <a:rPr lang="en-US" dirty="0"/>
              <a:t>returns </a:t>
            </a:r>
            <a:r>
              <a:rPr lang="en-US" dirty="0" smtClean="0"/>
              <a:t>the </a:t>
            </a:r>
            <a:r>
              <a:rPr lang="en-US" dirty="0"/>
              <a:t>asset </a:t>
            </a:r>
            <a:r>
              <a:rPr lang="en-US" dirty="0" smtClean="0"/>
              <a:t>type with the specified identifier</a:t>
            </a:r>
          </a:p>
          <a:p>
            <a:pPr marL="331788" lvl="2" indent="-166688"/>
            <a:r>
              <a:rPr lang="en-US" i="1" dirty="0"/>
              <a:t>GET </a:t>
            </a:r>
            <a:r>
              <a:rPr lang="en-US" i="1" dirty="0" err="1"/>
              <a:t>assettype</a:t>
            </a:r>
            <a:r>
              <a:rPr lang="en-US" i="1" dirty="0" smtClean="0"/>
              <a:t>/sub/{</a:t>
            </a:r>
            <a:r>
              <a:rPr lang="en-US" i="1" dirty="0"/>
              <a:t>id} </a:t>
            </a:r>
            <a:r>
              <a:rPr lang="en-US" dirty="0"/>
              <a:t>returns the </a:t>
            </a:r>
            <a:r>
              <a:rPr lang="en-US" dirty="0" smtClean="0"/>
              <a:t>subtypes of the asset </a:t>
            </a:r>
            <a:r>
              <a:rPr lang="en-US" dirty="0"/>
              <a:t>type with the specified identifier</a:t>
            </a:r>
          </a:p>
          <a:p>
            <a:pPr marL="331788" lvl="2" indent="-166688"/>
            <a:endParaRPr lang="en-US" dirty="0"/>
          </a:p>
          <a:p>
            <a:pPr marL="166688" lvl="1" indent="-166688">
              <a:buFontTx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89783"/>
      </p:ext>
    </p:extLst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88752" y="722116"/>
            <a:ext cx="6414773" cy="5113810"/>
            <a:chOff x="1120827" y="638146"/>
            <a:chExt cx="6414773" cy="5113810"/>
          </a:xfrm>
        </p:grpSpPr>
        <p:sp>
          <p:nvSpPr>
            <p:cNvPr id="9" name="Rectangle 8"/>
            <p:cNvSpPr/>
            <p:nvPr/>
          </p:nvSpPr>
          <p:spPr bwMode="auto">
            <a:xfrm>
              <a:off x="1120827" y="638146"/>
              <a:ext cx="6414773" cy="511381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288" y="901244"/>
              <a:ext cx="2450118" cy="45043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38317" y="2697540"/>
              <a:ext cx="15428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200" dirty="0" smtClean="0">
                  <a:solidFill>
                    <a:schemeClr val="tx2">
                      <a:lumMod val="75000"/>
                    </a:schemeClr>
                  </a:solidFill>
                  <a:latin typeface="Phosphate Inline"/>
                  <a:cs typeface="Phosphate Inline"/>
                </a:rPr>
                <a:t>Lunch</a:t>
              </a:r>
              <a:endParaRPr lang="en-US" sz="3200" dirty="0">
                <a:solidFill>
                  <a:schemeClr val="tx2">
                    <a:lumMod val="75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012348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Lab 2: Example </a:t>
            </a:r>
            <a:r>
              <a:rPr lang="en-US" dirty="0"/>
              <a:t>Service Adapter in Agility Platform UI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887737"/>
            <a:ext cx="8408987" cy="6970112"/>
          </a:xfrm>
        </p:spPr>
        <p:txBody>
          <a:bodyPr/>
          <a:lstStyle/>
          <a:p>
            <a:pPr marL="631825" lvl="1" indent="-457200">
              <a:buFont typeface="+mj-lt"/>
              <a:buAutoNum type="arabicPeriod"/>
            </a:pPr>
            <a:r>
              <a:rPr lang="en-US" sz="1600" dirty="0"/>
              <a:t>Login to the Agility </a:t>
            </a:r>
            <a:r>
              <a:rPr lang="en-US" sz="1600" dirty="0" smtClean="0"/>
              <a:t>Platform</a:t>
            </a:r>
          </a:p>
          <a:p>
            <a:pPr marL="631825" lvl="1" indent="-457200">
              <a:buFont typeface="+mj-lt"/>
              <a:buAutoNum type="arabicPeriod"/>
            </a:pPr>
            <a:r>
              <a:rPr lang="en-US" sz="1600" dirty="0" smtClean="0"/>
              <a:t>Go to the Admin perspective and examine Asset Types: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Azure Traffic Manager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Azure Traffic Manager Connection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Azure Traffic Manager Provider</a:t>
            </a:r>
          </a:p>
          <a:p>
            <a:pPr marL="631825" lvl="1" indent="-457200">
              <a:buFont typeface="+mj-lt"/>
              <a:buAutoNum type="arabicPeriod"/>
            </a:pPr>
            <a:r>
              <a:rPr lang="en-US" sz="1600" dirty="0" smtClean="0"/>
              <a:t>Go to Cloud Providers -&gt; Azure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Under the </a:t>
            </a:r>
            <a:r>
              <a:rPr lang="en-US" sz="1400" dirty="0" smtClean="0"/>
              <a:t>QA </a:t>
            </a:r>
            <a:r>
              <a:rPr lang="en-US" sz="1400" dirty="0"/>
              <a:t>SM Azure cloud click on Network </a:t>
            </a:r>
            <a:r>
              <a:rPr lang="en-US" sz="1400" dirty="0" smtClean="0"/>
              <a:t>Services -&gt; Add</a:t>
            </a:r>
            <a:endParaRPr lang="en-US" sz="1400" dirty="0"/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Select type Azure Traffic Manager Provider and enter a Name of your choosing. The credential fields can be blank (they will be inherited from the associated cloud)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Click the Test Connection button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Click the OK button to save the provider</a:t>
            </a:r>
          </a:p>
          <a:p>
            <a:pPr marL="631825" lvl="1" indent="-457200">
              <a:buFont typeface="+mj-lt"/>
              <a:buAutoNum type="arabicPeriod"/>
            </a:pPr>
            <a:r>
              <a:rPr lang="en-US" sz="1600" dirty="0" smtClean="0"/>
              <a:t>Go to the Designer perspective and select the project created in lab 1</a:t>
            </a:r>
          </a:p>
          <a:p>
            <a:pPr marL="796925" lvl="2" indent="-457200"/>
            <a:r>
              <a:rPr lang="en-US" sz="1400" dirty="0" smtClean="0"/>
              <a:t>Select Create New and Create New Blueprint</a:t>
            </a:r>
          </a:p>
          <a:p>
            <a:pPr marL="979487" lvl="3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Create a blueprint that has a </a:t>
            </a:r>
            <a:r>
              <a:rPr lang="en-US" sz="1400" dirty="0"/>
              <a:t>SM Windows (WIN 2012 R2 x64) Server </a:t>
            </a:r>
            <a:r>
              <a:rPr lang="en-US" sz="1400" dirty="0" smtClean="0"/>
              <a:t>Workload, an Azure Traffic Manager service, and a connection between them</a:t>
            </a:r>
          </a:p>
          <a:p>
            <a:pPr marL="979487" lvl="3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Click on the gear wheel for the service and then Asset Properties. For required properties, Protocol=HTTP, Port=80, Domain Name=&lt;your-name&gt;.</a:t>
            </a:r>
            <a:r>
              <a:rPr lang="en-US" sz="1400" dirty="0" err="1" smtClean="0"/>
              <a:t>trafficmanager.net</a:t>
            </a:r>
            <a:r>
              <a:rPr lang="en-US" sz="1400" dirty="0" smtClean="0"/>
              <a:t>, Load Balancing Method=Failover</a:t>
            </a:r>
          </a:p>
          <a:p>
            <a:pPr marL="979487" lvl="3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Examine the Asset Properties on the connection between the workload and service and set weight=3</a:t>
            </a:r>
          </a:p>
          <a:p>
            <a:pPr marL="979487" lvl="3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Save the blueprint and then deploy it in the same project</a:t>
            </a:r>
          </a:p>
          <a:p>
            <a:pPr marL="796925" lvl="2" indent="-457200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Examine the Connections section for the template and service instance in the deployed topology </a:t>
            </a:r>
            <a:endParaRPr lang="en-US" sz="1400" dirty="0"/>
          </a:p>
          <a:p>
            <a:pPr marL="631825" lvl="1" indent="-457200"/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331788" lvl="2" indent="-166688"/>
            <a:endParaRPr lang="en-US" dirty="0"/>
          </a:p>
          <a:p>
            <a:pPr marL="166688" lvl="1" indent="-166688">
              <a:buFontTx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84135"/>
      </p:ext>
    </p:extLst>
  </p:cSld>
  <p:clrMapOvr>
    <a:masterClrMapping/>
  </p:clrMapOvr>
  <p:transition xmlns:p14="http://schemas.microsoft.com/office/powerpoint/2010/main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Registration and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68770"/>
      </p:ext>
    </p:extLst>
  </p:cSld>
  <p:clrMapOvr>
    <a:masterClrMapping/>
  </p:clrMapOvr>
  <p:transition xmlns:p14="http://schemas.microsoft.com/office/powerpoint/2010/main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Registration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19034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ServiceAdapter</a:t>
            </a:r>
            <a:r>
              <a:rPr lang="en-US" dirty="0"/>
              <a:t> base class registers the adapter as an </a:t>
            </a:r>
            <a:r>
              <a:rPr lang="en-US" dirty="0" err="1"/>
              <a:t>OSGi</a:t>
            </a:r>
            <a:r>
              <a:rPr lang="en-US" dirty="0"/>
              <a:t> service and uses the </a:t>
            </a:r>
            <a:r>
              <a:rPr lang="en-US" dirty="0" err="1"/>
              <a:t>OSGi</a:t>
            </a:r>
            <a:r>
              <a:rPr lang="en-US" dirty="0"/>
              <a:t> service registry to look up an </a:t>
            </a:r>
            <a:r>
              <a:rPr lang="en-US" dirty="0" err="1"/>
              <a:t>AsyncService</a:t>
            </a:r>
            <a:r>
              <a:rPr lang="en-US" dirty="0"/>
              <a:t> implementation provided by the corresponding version of the Services SDK </a:t>
            </a:r>
          </a:p>
          <a:p>
            <a:r>
              <a:rPr lang="en-US" dirty="0"/>
              <a:t>The adapter must include an implementation of the </a:t>
            </a:r>
            <a:r>
              <a:rPr lang="en-US" i="1" dirty="0" err="1" smtClean="0"/>
              <a:t>ServiceAdapter.getRegistrationRequest</a:t>
            </a:r>
            <a:r>
              <a:rPr lang="en-US" i="1" dirty="0" smtClean="0"/>
              <a:t>(</a:t>
            </a:r>
            <a:r>
              <a:rPr lang="en-US" i="1" dirty="0"/>
              <a:t>) </a:t>
            </a:r>
            <a:r>
              <a:rPr lang="en-US" dirty="0" smtClean="0"/>
              <a:t>method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58738"/>
      </p:ext>
    </p:extLst>
  </p:cSld>
  <p:clrMapOvr>
    <a:masterClrMapping/>
  </p:clrMapOvr>
  <p:transition xmlns:p14="http://schemas.microsoft.com/office/powerpoint/2010/main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Construct and Register a Service 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4824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the service provider type asset type(s)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the service asset type(s)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Define the allowed connections/dependencies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(Optional) Define custom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6138"/>
      </p:ext>
    </p:extLst>
  </p:cSld>
  <p:clrMapOvr>
    <a:masterClrMapping/>
  </p:clrMapOvr>
  <p:transition xmlns:p14="http://schemas.microsoft.com/office/powerpoint/2010/main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5021889"/>
          </a:xfrm>
        </p:spPr>
        <p:txBody>
          <a:bodyPr/>
          <a:lstStyle/>
          <a:p>
            <a:r>
              <a:rPr lang="en-US" b="1" i="1" dirty="0"/>
              <a:t>Service Name</a:t>
            </a:r>
            <a:r>
              <a:rPr lang="en-US" b="1" dirty="0"/>
              <a:t>: </a:t>
            </a:r>
            <a:r>
              <a:rPr lang="en-US" dirty="0"/>
              <a:t>Include the version number in the service name in order to differentiate between service adapters. </a:t>
            </a:r>
          </a:p>
          <a:p>
            <a:r>
              <a:rPr lang="en-US" b="1" i="1" dirty="0"/>
              <a:t>Service Type</a:t>
            </a:r>
            <a:r>
              <a:rPr lang="en-US" b="1" dirty="0"/>
              <a:t>: </a:t>
            </a:r>
            <a:r>
              <a:rPr lang="en-US" dirty="0"/>
              <a:t>The name (not the display name), which is used in the blueprint editor. Agility Platform users can search for these items, so this should be spelled out (such as </a:t>
            </a:r>
            <a:r>
              <a:rPr lang="en-US" dirty="0" smtClean="0"/>
              <a:t>"</a:t>
            </a:r>
            <a:r>
              <a:rPr lang="en-US" dirty="0"/>
              <a:t>my-cool-service"). </a:t>
            </a:r>
            <a:endParaRPr lang="en-US" dirty="0" smtClean="0"/>
          </a:p>
          <a:p>
            <a:r>
              <a:rPr lang="en-US" b="1" i="1" dirty="0"/>
              <a:t>Property Names</a:t>
            </a:r>
            <a:r>
              <a:rPr lang="en-US" b="1" dirty="0"/>
              <a:t>: </a:t>
            </a:r>
            <a:r>
              <a:rPr lang="en-US" dirty="0"/>
              <a:t>The name of a service property, which is used to define the service. </a:t>
            </a:r>
            <a:r>
              <a:rPr lang="en-US" dirty="0" smtClean="0"/>
              <a:t>Hyphen</a:t>
            </a:r>
            <a:r>
              <a:rPr lang="en-US" dirty="0"/>
              <a:t>-separated ( such as "some-cool-property") is preferred over camel case. </a:t>
            </a:r>
            <a:endParaRPr lang="en-US" dirty="0" smtClean="0"/>
          </a:p>
          <a:p>
            <a:r>
              <a:rPr lang="en-US" b="1" i="1" dirty="0"/>
              <a:t>Asset Type Descriptions</a:t>
            </a:r>
            <a:r>
              <a:rPr lang="en-US" b="1" dirty="0"/>
              <a:t>: </a:t>
            </a:r>
            <a:r>
              <a:rPr lang="en-US" dirty="0"/>
              <a:t>It is a best practice to include the bundle vendor and version 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For additional naming conventions see p.46 of the Services SDK Guide</a:t>
            </a:r>
            <a:endParaRPr lang="en-US" dirty="0"/>
          </a:p>
          <a:p>
            <a:endParaRPr lang="en-US" b="1" dirty="0"/>
          </a:p>
          <a:p>
            <a:r>
              <a:rPr lang="en-US" b="1" dirty="0" smtClean="0"/>
              <a:t>CSC </a:t>
            </a:r>
            <a:r>
              <a:rPr lang="en-US" b="1" dirty="0" err="1" smtClean="0"/>
              <a:t>Devs</a:t>
            </a:r>
            <a:r>
              <a:rPr lang="en-US" b="1" dirty="0" smtClean="0"/>
              <a:t>: </a:t>
            </a:r>
            <a:r>
              <a:rPr lang="en-US" dirty="0" smtClean="0"/>
              <a:t>see p.47-48 of the Services SDK Guide for Copyright and License best practices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90941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ServiceAdapter</a:t>
            </a:r>
            <a:r>
              <a:rPr lang="en-US" dirty="0" smtClean="0"/>
              <a:t> Base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46734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ServiceAdapter</a:t>
            </a:r>
            <a:r>
              <a:rPr lang="en-US" dirty="0"/>
              <a:t> abstract base class contains abstract methods for the core messaging framework and </a:t>
            </a:r>
            <a:r>
              <a:rPr lang="en-US" dirty="0" err="1"/>
              <a:t>OSGi</a:t>
            </a:r>
            <a:r>
              <a:rPr lang="en-US" dirty="0"/>
              <a:t> service registration. </a:t>
            </a:r>
          </a:p>
          <a:p>
            <a:r>
              <a:rPr lang="en-US" dirty="0"/>
              <a:t>The </a:t>
            </a:r>
            <a:r>
              <a:rPr lang="en-US" dirty="0" err="1"/>
              <a:t>ServiceAdapter</a:t>
            </a:r>
            <a:r>
              <a:rPr lang="en-US" dirty="0"/>
              <a:t> class implements the </a:t>
            </a:r>
            <a:r>
              <a:rPr lang="en-US" dirty="0" err="1"/>
              <a:t>OSGi</a:t>
            </a:r>
            <a:r>
              <a:rPr lang="en-US" dirty="0"/>
              <a:t> </a:t>
            </a:r>
            <a:r>
              <a:rPr lang="en-US" dirty="0" err="1"/>
              <a:t>BundleActivator</a:t>
            </a:r>
            <a:r>
              <a:rPr lang="en-US" dirty="0"/>
              <a:t> interface, which handles the adapter registration with the core platform and the registration of the message handlers for supported message types. </a:t>
            </a:r>
          </a:p>
          <a:p>
            <a:r>
              <a:rPr lang="en-US" dirty="0" smtClean="0"/>
              <a:t>Service Adapters should extend the </a:t>
            </a:r>
            <a:r>
              <a:rPr lang="en-US" dirty="0" err="1" smtClean="0"/>
              <a:t>ServiceAdapter</a:t>
            </a:r>
            <a:r>
              <a:rPr lang="en-US" dirty="0" smtClean="0"/>
              <a:t> class and implement the abstract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63232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RegistrationRequest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91334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com.servicemesh.agility.sdk.service.msgs.RegistrationRequest</a:t>
            </a:r>
            <a:r>
              <a:rPr lang="en-US" dirty="0"/>
              <a:t> class is the container for a service adapter to specify its core data </a:t>
            </a:r>
          </a:p>
          <a:p>
            <a:r>
              <a:rPr lang="en-US" dirty="0"/>
              <a:t>Every service adapter must override </a:t>
            </a:r>
            <a:r>
              <a:rPr lang="en-US" dirty="0" err="1" smtClean="0"/>
              <a:t>ServiceAdapter.getRegistrationRequest</a:t>
            </a:r>
            <a:r>
              <a:rPr lang="en-US" dirty="0"/>
              <a:t>() and return a populated </a:t>
            </a:r>
            <a:r>
              <a:rPr lang="en-US" dirty="0" err="1"/>
              <a:t>RegistrationRequest</a:t>
            </a:r>
            <a:r>
              <a:rPr lang="en-US" dirty="0"/>
              <a:t> object.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83532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Agility Platform SDKs and Adapters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823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RegistrationRequest</a:t>
            </a:r>
            <a:r>
              <a:rPr lang="en-US" dirty="0" smtClean="0"/>
              <a:t>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5096"/>
              </p:ext>
            </p:extLst>
          </p:nvPr>
        </p:nvGraphicFramePr>
        <p:xfrm>
          <a:off x="275547" y="910606"/>
          <a:ext cx="8601890" cy="5251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513"/>
                <a:gridCol w="4863401"/>
                <a:gridCol w="1233976"/>
              </a:tblGrid>
              <a:tr h="38995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Adapter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Version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Adapter 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ServiceProviderTypes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the service provider type(s) exposed by the adapter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assetTypes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Asset type definitions for service type(s)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List of Property objects that describe the adapter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settings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of Settings objects that describe the adapter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supportedInterfaces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List of Agility interfaces for which the adapter is to be notified when a CRUD</a:t>
                      </a:r>
                      <a:r>
                        <a:rPr lang="en-US" sz="1800" kern="1200" baseline="0" dirty="0" smtClean="0">
                          <a:effectLst/>
                        </a:rPr>
                        <a:t> operation occurs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assetLifecycles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List of Agility asset classes for which the adapter is to be notified when a CRUD</a:t>
                      </a:r>
                      <a:r>
                        <a:rPr lang="en-US" sz="1800" kern="1200" baseline="0" dirty="0" smtClean="0">
                          <a:effectLst/>
                        </a:rPr>
                        <a:t> operation occurs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628097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ServiceProviderType</a:t>
            </a:r>
            <a:r>
              <a:rPr lang="en-US" dirty="0" smtClean="0"/>
              <a:t> Asset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31345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ServiceProviderType</a:t>
            </a:r>
            <a:r>
              <a:rPr lang="en-US" dirty="0"/>
              <a:t> specifies the communications mechanism for a service adapter to manage a service in a cloud. 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ServiceProviderType</a:t>
            </a:r>
            <a:r>
              <a:rPr lang="en-US" dirty="0" smtClean="0"/>
              <a:t> defined by a service adapter becomes available as a Network Service when the adapter is installed.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ServiceProviderType</a:t>
            </a:r>
            <a:r>
              <a:rPr lang="en-US" dirty="0" smtClean="0"/>
              <a:t> </a:t>
            </a:r>
            <a:r>
              <a:rPr lang="en-US" dirty="0"/>
              <a:t>object should also be added to the </a:t>
            </a:r>
            <a:r>
              <a:rPr lang="en-US" dirty="0" err="1"/>
              <a:t>RegistrationRequest</a:t>
            </a:r>
            <a:r>
              <a:rPr lang="en-US" dirty="0"/>
              <a:t> </a:t>
            </a:r>
            <a:r>
              <a:rPr lang="en-US" dirty="0" err="1"/>
              <a:t>serviceProviderTypes</a:t>
            </a:r>
            <a:r>
              <a:rPr lang="en-US" dirty="0"/>
              <a:t> attribute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41244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</a:t>
            </a:r>
            <a:r>
              <a:rPr lang="en-US" dirty="0" smtClean="0"/>
              <a:t> Asset Type Example With 2 Properties</a:t>
            </a:r>
            <a:endParaRPr lang="en-US" dirty="0"/>
          </a:p>
        </p:txBody>
      </p:sp>
      <p:pic>
        <p:nvPicPr>
          <p:cNvPr id="12" name="Picture 11" descr="Screen Shot 2015-09-18 at 8.10.09 AM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3" y="826735"/>
            <a:ext cx="6690281" cy="54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4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ServiceProviderType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6" name="Picture 5" descr="Screen Shot 2015-09-18 at 8.22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219200"/>
            <a:ext cx="7950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61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an Asset Type</a:t>
            </a:r>
            <a:endParaRPr lang="en-US" dirty="0"/>
          </a:p>
        </p:txBody>
      </p:sp>
      <p:pic>
        <p:nvPicPr>
          <p:cNvPr id="5" name="Picture 4" descr="Screen Shot 2015-09-18 at 8.3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993900"/>
            <a:ext cx="7239000" cy="287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823" y="1461761"/>
            <a:ext cx="8541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of a Service that extends one of the base Service Asset Types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0502788"/>
      </p:ext>
    </p:extLst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of the Service Asset 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390672"/>
          </a:xfrm>
        </p:spPr>
        <p:txBody>
          <a:bodyPr/>
          <a:lstStyle/>
          <a:p>
            <a:r>
              <a:rPr lang="en-US" dirty="0"/>
              <a:t>The Service Asset Type represents the cloud service supported by a service adapter. </a:t>
            </a:r>
          </a:p>
          <a:p>
            <a:r>
              <a:rPr lang="en-US" dirty="0"/>
              <a:t>The </a:t>
            </a:r>
            <a:r>
              <a:rPr lang="en-US" dirty="0" err="1"/>
              <a:t>RegistrationRequest</a:t>
            </a:r>
            <a:r>
              <a:rPr lang="en-US" dirty="0"/>
              <a:t> </a:t>
            </a:r>
            <a:r>
              <a:rPr lang="en-US" dirty="0" err="1"/>
              <a:t>assetTypes</a:t>
            </a:r>
            <a:r>
              <a:rPr lang="en-US" dirty="0"/>
              <a:t> attribute should be populated with an Asset Type that includes the properties of a service </a:t>
            </a:r>
          </a:p>
          <a:p>
            <a:r>
              <a:rPr lang="en-US" dirty="0"/>
              <a:t>This asset type extends from the base Service asset type </a:t>
            </a:r>
            <a:r>
              <a:rPr lang="en-US" dirty="0" smtClean="0"/>
              <a:t>or one of its child types</a:t>
            </a:r>
          </a:p>
          <a:p>
            <a:r>
              <a:rPr lang="en-US" dirty="0"/>
              <a:t>A Service defined by a service adapter becomes available in the Agility Platform blueprint editor upon activation of the adapter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46854"/>
      </p:ext>
    </p:extLst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Alignment in a </a:t>
            </a:r>
            <a:r>
              <a:rPr lang="en-US" dirty="0" err="1" smtClean="0"/>
              <a:t>ServiceAdapter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9804" y="985350"/>
            <a:ext cx="8408987" cy="1473832"/>
          </a:xfrm>
        </p:spPr>
        <p:txBody>
          <a:bodyPr/>
          <a:lstStyle/>
          <a:p>
            <a:r>
              <a:rPr lang="en-US" dirty="0" smtClean="0"/>
              <a:t>A Service Provider and Service created by a service adapter have:</a:t>
            </a:r>
          </a:p>
          <a:p>
            <a:pPr lvl="1"/>
            <a:r>
              <a:rPr lang="en-US" dirty="0" smtClean="0"/>
              <a:t>a "database name" which is primarily used as a lookup key</a:t>
            </a:r>
          </a:p>
          <a:p>
            <a:pPr lvl="1"/>
            <a:r>
              <a:rPr lang="en-US" dirty="0" smtClean="0"/>
              <a:t>a "UI name" which is primarily used in the Agility Platform user interface</a:t>
            </a:r>
          </a:p>
          <a:p>
            <a:pPr lvl="1"/>
            <a:r>
              <a:rPr lang="en-US" dirty="0" smtClean="0"/>
              <a:t>E.g.: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759312"/>
              </p:ext>
            </p:extLst>
          </p:nvPr>
        </p:nvGraphicFramePr>
        <p:xfrm>
          <a:off x="831270" y="2470726"/>
          <a:ext cx="735445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638"/>
                <a:gridCol w="2794000"/>
                <a:gridCol w="2874817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Database 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UI Name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Service Provider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azure-traffic-manager-provider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Azure Traffic Manager Provider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azure-traffic-manager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Azure Traffic Manager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253567" y="3666205"/>
            <a:ext cx="8408987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66688" indent="-166688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3038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506413" indent="-163513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688975" indent="-18097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8524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3096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17668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2240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26812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b="1" dirty="0"/>
              <a:t>I</a:t>
            </a:r>
            <a:r>
              <a:rPr lang="en-US" sz="1800" b="1" dirty="0" smtClean="0"/>
              <a:t>mportant</a:t>
            </a:r>
            <a:r>
              <a:rPr lang="en-US" sz="1800" dirty="0" smtClean="0"/>
              <a:t> that these names are used consistently in a </a:t>
            </a:r>
            <a:r>
              <a:rPr lang="en-US" sz="1800" dirty="0" err="1" smtClean="0"/>
              <a:t>ServiceAdapter</a:t>
            </a:r>
            <a:r>
              <a:rPr lang="en-US" sz="1800" dirty="0" smtClean="0"/>
              <a:t> class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012667"/>
              </p:ext>
            </p:extLst>
          </p:nvPr>
        </p:nvGraphicFramePr>
        <p:xfrm>
          <a:off x="230907" y="4089399"/>
          <a:ext cx="854364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910"/>
                <a:gridCol w="2909456"/>
                <a:gridCol w="1662545"/>
                <a:gridCol w="18357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Service Provider Database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Service</a:t>
                      </a:r>
                      <a:r>
                        <a:rPr lang="en-US" sz="1200" baseline="0" dirty="0" smtClean="0"/>
                        <a:t> Provider UI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Service Database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Service</a:t>
                      </a:r>
                      <a:r>
                        <a:rPr lang="en-US" sz="1200" baseline="0" dirty="0" smtClean="0"/>
                        <a:t> UI Name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smtClean="0"/>
                        <a:t>Link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err="1" smtClean="0"/>
                        <a:t>setName</a:t>
                      </a:r>
                      <a:r>
                        <a:rPr lang="en-US" sz="1200" dirty="0" smtClean="0"/>
                        <a:t>()</a:t>
                      </a:r>
                    </a:p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AssetType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setName</a:t>
                      </a:r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smtClean="0"/>
                        <a:t>Timer</a:t>
                      </a:r>
                      <a:r>
                        <a:rPr lang="en-US" sz="1200" baseline="0" dirty="0" smtClean="0"/>
                        <a:t> Reactor </a:t>
                      </a:r>
                      <a:r>
                        <a:rPr lang="en-US" sz="1200" baseline="0" dirty="0" err="1" smtClean="0"/>
                        <a:t>getTimerReactor</a:t>
                      </a:r>
                      <a:r>
                        <a:rPr lang="en-US" sz="1200" baseline="0" dirty="0" smtClean="0"/>
                        <a:t>()</a:t>
                      </a:r>
                    </a:p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RegistrationRequest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setName</a:t>
                      </a:r>
                      <a:r>
                        <a:rPr lang="en-US" sz="1200" dirty="0" smtClean="0"/>
                        <a:t>()</a:t>
                      </a:r>
                    </a:p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ServiceProviderType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setName</a:t>
                      </a:r>
                      <a:r>
                        <a:rPr lang="en-US" sz="1200" dirty="0" smtClean="0"/>
                        <a:t>()</a:t>
                      </a:r>
                    </a:p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AssetType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setDisplayName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smtClean="0"/>
                        <a:t>Link </a:t>
                      </a:r>
                      <a:r>
                        <a:rPr lang="en-US" sz="1200" dirty="0" err="1" smtClean="0"/>
                        <a:t>setName</a:t>
                      </a:r>
                      <a:r>
                        <a:rPr lang="en-US" sz="1200" dirty="0" smtClean="0"/>
                        <a:t>()</a:t>
                      </a:r>
                    </a:p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AssetType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setName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Char char="•"/>
                      </a:pPr>
                      <a:r>
                        <a:rPr lang="en-US" sz="1200" dirty="0" err="1" smtClean="0"/>
                        <a:t>AssetType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setDisplayName</a:t>
                      </a:r>
                      <a:r>
                        <a:rPr lang="en-US" sz="1200" dirty="0" smtClean="0"/>
                        <a:t>()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871302"/>
      </p:ext>
    </p:extLst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Installation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513782"/>
          </a:xfrm>
        </p:spPr>
        <p:txBody>
          <a:bodyPr/>
          <a:lstStyle/>
          <a:p>
            <a:r>
              <a:rPr lang="en-US" dirty="0"/>
              <a:t>The initial adapter installation is very straightforward procedure—simply copy the built RPM to the Agility Platform and run the following RHEL RPM command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installed package includes the versioning information from the build, similar to the following </a:t>
            </a:r>
          </a:p>
          <a:p>
            <a:endParaRPr lang="en-US" dirty="0" smtClean="0"/>
          </a:p>
          <a:p>
            <a:r>
              <a:rPr lang="en-US" dirty="0"/>
              <a:t>This places the adapter jar in the Agility Platform deploy directory </a:t>
            </a:r>
          </a:p>
          <a:p>
            <a:endParaRPr lang="en-US" dirty="0"/>
          </a:p>
        </p:txBody>
      </p:sp>
      <p:pic>
        <p:nvPicPr>
          <p:cNvPr id="6" name="Picture 5" descr="Screen Shot 2015-09-18 at 10.16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7" y="2258203"/>
            <a:ext cx="7251700" cy="800100"/>
          </a:xfrm>
          <a:prstGeom prst="rect">
            <a:avLst/>
          </a:prstGeom>
        </p:spPr>
      </p:pic>
      <p:pic>
        <p:nvPicPr>
          <p:cNvPr id="7" name="Picture 6" descr="Screen Shot 2015-09-18 at 10.17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88" y="3693188"/>
            <a:ext cx="4864100" cy="482600"/>
          </a:xfrm>
          <a:prstGeom prst="rect">
            <a:avLst/>
          </a:prstGeom>
        </p:spPr>
      </p:pic>
      <p:pic>
        <p:nvPicPr>
          <p:cNvPr id="8" name="Picture 7" descr="Screen Shot 2015-09-18 at 10.18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32" y="4550282"/>
            <a:ext cx="6832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19196"/>
      </p:ext>
    </p:extLst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Adapter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83" y="931701"/>
            <a:ext cx="8408987" cy="4467890"/>
          </a:xfrm>
        </p:spPr>
        <p:txBody>
          <a:bodyPr/>
          <a:lstStyle/>
          <a:p>
            <a:r>
              <a:rPr lang="en-US" dirty="0"/>
              <a:t>Use the following RHEL RPM command to update a service adapter when there are non</a:t>
            </a:r>
            <a:r>
              <a:rPr lang="en-US" dirty="0" smtClean="0"/>
              <a:t>-major</a:t>
            </a:r>
            <a:r>
              <a:rPr lang="en-US" dirty="0"/>
              <a:t>/minor version affecting changes, such as bug fixes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replaces the older jar and Agility Platform immediately starts running with the updated code</a:t>
            </a:r>
          </a:p>
          <a:p>
            <a:r>
              <a:rPr lang="en-US" dirty="0" smtClean="0"/>
              <a:t>If </a:t>
            </a:r>
            <a:r>
              <a:rPr lang="en-US" dirty="0"/>
              <a:t>there are issues after re-installing an </a:t>
            </a:r>
            <a:r>
              <a:rPr lang="en-US" dirty="0" smtClean="0"/>
              <a:t>adapter, </a:t>
            </a:r>
            <a:r>
              <a:rPr lang="en-US" dirty="0"/>
              <a:t>you should restart the service framework bundle using the following </a:t>
            </a:r>
            <a:r>
              <a:rPr lang="en-US" dirty="0" err="1"/>
              <a:t>K</a:t>
            </a:r>
            <a:r>
              <a:rPr lang="en-US" dirty="0" err="1" smtClean="0"/>
              <a:t>araf</a:t>
            </a:r>
            <a:r>
              <a:rPr lang="en-US" dirty="0" smtClean="0"/>
              <a:t> commands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If the service adapter update is a new major or minor </a:t>
            </a:r>
            <a:r>
              <a:rPr lang="en-US" dirty="0" smtClean="0"/>
              <a:t>version, remove the old version first then install the new one.</a:t>
            </a:r>
            <a:endParaRPr lang="en-US" dirty="0"/>
          </a:p>
        </p:txBody>
      </p:sp>
      <p:pic>
        <p:nvPicPr>
          <p:cNvPr id="4" name="Picture 3" descr="Screen Shot 2015-09-18 at 10.2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6" y="1802772"/>
            <a:ext cx="7188200" cy="762000"/>
          </a:xfrm>
          <a:prstGeom prst="rect">
            <a:avLst/>
          </a:prstGeom>
        </p:spPr>
      </p:pic>
      <p:pic>
        <p:nvPicPr>
          <p:cNvPr id="5" name="Picture 4" descr="Screen Shot 2015-09-18 at 10.23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0" y="3948016"/>
            <a:ext cx="6819900" cy="749300"/>
          </a:xfrm>
          <a:prstGeom prst="rect">
            <a:avLst/>
          </a:prstGeom>
        </p:spPr>
      </p:pic>
      <p:pic>
        <p:nvPicPr>
          <p:cNvPr id="6" name="Picture 5" descr="Screen Shot 2015-09-18 at 10.30.1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71" y="5391621"/>
            <a:ext cx="6007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2868"/>
      </p:ext>
    </p:extLst>
  </p:cSld>
  <p:clrMapOvr>
    <a:masterClrMapping/>
  </p:clrMapOvr>
  <p:transition xmlns:p14="http://schemas.microsoft.com/office/powerpoint/2010/main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Service Registration for a Service With 1 Property</a:t>
            </a:r>
            <a:endParaRPr lang="en-US" dirty="0"/>
          </a:p>
        </p:txBody>
      </p:sp>
      <p:pic>
        <p:nvPicPr>
          <p:cNvPr id="4" name="Picture 3" descr="Screen Shot 2015-09-18 at 8.4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130300"/>
            <a:ext cx="9042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7813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Agility Platform SDKs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5482" y="1079392"/>
            <a:ext cx="8408987" cy="3476337"/>
          </a:xfrm>
        </p:spPr>
        <p:txBody>
          <a:bodyPr/>
          <a:lstStyle/>
          <a:p>
            <a:r>
              <a:rPr lang="en-US" dirty="0" smtClean="0"/>
              <a:t>An adapter mediates between the core Agility Platform™ and external capabilities</a:t>
            </a:r>
          </a:p>
          <a:p>
            <a:r>
              <a:rPr lang="en-US" dirty="0" smtClean="0"/>
              <a:t>An adapter is developed via an Agility Platform Software Development Kit (SDK), which is written in Java</a:t>
            </a:r>
          </a:p>
          <a:p>
            <a:r>
              <a:rPr lang="en-US" dirty="0" smtClean="0"/>
              <a:t>Pre-10.0 Agility Platform:</a:t>
            </a:r>
          </a:p>
          <a:p>
            <a:pPr lvl="1"/>
            <a:r>
              <a:rPr lang="en-US" dirty="0" smtClean="0"/>
              <a:t>Cloud SDK		provision and manage compute instances</a:t>
            </a:r>
          </a:p>
          <a:p>
            <a:pPr lvl="1"/>
            <a:r>
              <a:rPr lang="en-US" dirty="0" smtClean="0"/>
              <a:t>SDN SDK		provide Software Defined Networking</a:t>
            </a:r>
          </a:p>
          <a:p>
            <a:pPr lvl="1"/>
            <a:r>
              <a:rPr lang="en-US" dirty="0" smtClean="0"/>
              <a:t>Workflow SDK		customize workflow tasks</a:t>
            </a:r>
          </a:p>
          <a:p>
            <a:r>
              <a:rPr lang="en-US" dirty="0" smtClean="0"/>
              <a:t>Release 10.0 Agility Platform: </a:t>
            </a:r>
          </a:p>
          <a:p>
            <a:pPr lvl="1"/>
            <a:r>
              <a:rPr lang="en-US" dirty="0" smtClean="0"/>
              <a:t>Services SDK		provision and manage higher level cloud services</a:t>
            </a:r>
          </a:p>
        </p:txBody>
      </p:sp>
    </p:spTree>
    <p:extLst>
      <p:ext uri="{BB962C8B-B14F-4D97-AF65-F5344CB8AC3E}">
        <p14:creationId xmlns:p14="http://schemas.microsoft.com/office/powerpoint/2010/main" val="2436447125"/>
      </p:ext>
    </p:extLst>
  </p:cSld>
  <p:clrMapOvr>
    <a:masterClrMapping/>
  </p:clrMapOvr>
  <p:transition xmlns:p14="http://schemas.microsoft.com/office/powerpoint/2010/main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83" y="931701"/>
            <a:ext cx="8408987" cy="5288628"/>
          </a:xfrm>
        </p:spPr>
        <p:txBody>
          <a:bodyPr/>
          <a:lstStyle/>
          <a:p>
            <a:r>
              <a:rPr lang="en-US" dirty="0" smtClean="0"/>
              <a:t>Service adapter is informed after the Agility Platform's service framework has processed the </a:t>
            </a:r>
            <a:r>
              <a:rPr lang="en-US" dirty="0" err="1" smtClean="0"/>
              <a:t>RegistrationRequest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latin typeface="Courier New"/>
                <a:cs typeface="Courier New"/>
              </a:rPr>
              <a:t>    @</a:t>
            </a:r>
            <a:r>
              <a:rPr lang="en-US" sz="1600" dirty="0">
                <a:latin typeface="Courier New"/>
                <a:cs typeface="Courier New"/>
              </a:rPr>
              <a:t>Override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latin typeface="Courier New"/>
                <a:cs typeface="Courier New"/>
              </a:rPr>
              <a:t>    public </a:t>
            </a:r>
            <a:r>
              <a:rPr lang="en-US" sz="1600" dirty="0">
                <a:latin typeface="Courier New"/>
                <a:cs typeface="Courier New"/>
              </a:rPr>
              <a:t>void </a:t>
            </a:r>
            <a:r>
              <a:rPr lang="en-US" sz="1600" dirty="0" err="1">
                <a:latin typeface="Courier New"/>
                <a:cs typeface="Courier New"/>
              </a:rPr>
              <a:t>onRegistration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RegistrationResponse</a:t>
            </a:r>
            <a:r>
              <a:rPr lang="en-US" sz="1600" dirty="0">
                <a:latin typeface="Courier New"/>
                <a:cs typeface="Courier New"/>
              </a:rPr>
              <a:t> response) </a:t>
            </a:r>
            <a:r>
              <a:rPr lang="en-US" sz="1600" dirty="0" smtClean="0">
                <a:latin typeface="Courier New"/>
                <a:cs typeface="Courier New"/>
              </a:rPr>
              <a:t>{ ...</a:t>
            </a:r>
          </a:p>
          <a:p>
            <a:r>
              <a:rPr lang="en-US" dirty="0" err="1" smtClean="0"/>
              <a:t>RegistrationResponse</a:t>
            </a:r>
            <a:r>
              <a:rPr lang="en-US" dirty="0" smtClean="0"/>
              <a:t> includes:</a:t>
            </a:r>
          </a:p>
          <a:p>
            <a:pPr lvl="1"/>
            <a:r>
              <a:rPr lang="en-US" dirty="0" smtClean="0"/>
              <a:t>Persisted </a:t>
            </a:r>
            <a:r>
              <a:rPr lang="en-US" dirty="0" err="1" smtClean="0"/>
              <a:t>AssetTypes</a:t>
            </a:r>
            <a:endParaRPr lang="en-US" dirty="0" smtClean="0"/>
          </a:p>
          <a:p>
            <a:pPr lvl="2"/>
            <a:r>
              <a:rPr lang="en-US" dirty="0" err="1" smtClean="0"/>
              <a:t>getId</a:t>
            </a:r>
            <a:r>
              <a:rPr lang="en-US" dirty="0" smtClean="0"/>
              <a:t>() is a database key</a:t>
            </a:r>
          </a:p>
          <a:p>
            <a:pPr lvl="1"/>
            <a:r>
              <a:rPr lang="en-US" dirty="0" smtClean="0"/>
              <a:t>Persisted </a:t>
            </a:r>
            <a:r>
              <a:rPr lang="en-US" dirty="0" err="1" smtClean="0"/>
              <a:t>ServiceProviderTypes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 err="1" smtClean="0"/>
              <a:t>ServiceProviders</a:t>
            </a:r>
            <a:r>
              <a:rPr lang="en-US" dirty="0" smtClean="0"/>
              <a:t> for the </a:t>
            </a:r>
            <a:r>
              <a:rPr lang="en-US" dirty="0" err="1" smtClean="0"/>
              <a:t>ServiceProviderTypes</a:t>
            </a:r>
            <a:r>
              <a:rPr lang="en-US" dirty="0" smtClean="0"/>
              <a:t> that existed before the registration</a:t>
            </a:r>
          </a:p>
          <a:p>
            <a:pPr lvl="1"/>
            <a:r>
              <a:rPr lang="en-US" dirty="0" smtClean="0"/>
              <a:t>If there are </a:t>
            </a:r>
            <a:r>
              <a:rPr lang="en-US" dirty="0" err="1" smtClean="0"/>
              <a:t>ServiceProviders</a:t>
            </a:r>
            <a:r>
              <a:rPr lang="en-US" dirty="0" smtClean="0"/>
              <a:t>, the Clouds associated with those providers</a:t>
            </a:r>
          </a:p>
          <a:p>
            <a:r>
              <a:rPr lang="en-US" dirty="0" err="1" smtClean="0"/>
              <a:t>onRegistration</a:t>
            </a:r>
            <a:r>
              <a:rPr lang="en-US" dirty="0" smtClean="0"/>
              <a:t>() is a logical place for a service adapter to perform advanced options</a:t>
            </a:r>
          </a:p>
          <a:p>
            <a:pPr lvl="1"/>
            <a:r>
              <a:rPr lang="en-US" dirty="0" smtClean="0"/>
              <a:t>Lookup/Create/Update other Agility Platform assets, such as Policies, Packages, Scripts</a:t>
            </a:r>
          </a:p>
          <a:p>
            <a:pPr lvl="2"/>
            <a:r>
              <a:rPr lang="en-US" dirty="0" smtClean="0"/>
              <a:t>See base </a:t>
            </a:r>
            <a:r>
              <a:rPr lang="en-US" dirty="0" err="1" smtClean="0"/>
              <a:t>ServiceAdapter</a:t>
            </a:r>
            <a:r>
              <a:rPr lang="en-US" dirty="0" smtClean="0"/>
              <a:t> class: </a:t>
            </a:r>
            <a:r>
              <a:rPr lang="en-US" dirty="0" err="1" smtClean="0"/>
              <a:t>createAsset</a:t>
            </a:r>
            <a:r>
              <a:rPr lang="en-US" dirty="0" smtClean="0"/>
              <a:t>(), </a:t>
            </a:r>
            <a:r>
              <a:rPr lang="en-US" dirty="0" err="1" smtClean="0"/>
              <a:t>deleteAsset</a:t>
            </a:r>
            <a:r>
              <a:rPr lang="en-US" dirty="0" smtClean="0"/>
              <a:t>(), </a:t>
            </a:r>
            <a:r>
              <a:rPr lang="en-US" dirty="0" err="1" smtClean="0"/>
              <a:t>getAsset</a:t>
            </a:r>
            <a:r>
              <a:rPr lang="en-US" dirty="0" smtClean="0"/>
              <a:t>(), </a:t>
            </a:r>
            <a:r>
              <a:rPr lang="en-US" dirty="0" err="1" smtClean="0"/>
              <a:t>getAssets</a:t>
            </a:r>
            <a:r>
              <a:rPr lang="en-US" dirty="0" smtClean="0"/>
              <a:t>(), and </a:t>
            </a:r>
            <a:r>
              <a:rPr lang="en-US" dirty="0" err="1" smtClean="0"/>
              <a:t>updateAsset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6769"/>
      </p:ext>
    </p:extLst>
  </p:cSld>
  <p:clrMapOvr>
    <a:masterClrMapping/>
  </p:clrMapOvr>
  <p:transition xmlns:p14="http://schemas.microsoft.com/office/powerpoint/2010/main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3: Service Adapter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45663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Lab will involve the </a:t>
            </a:r>
            <a:r>
              <a:rPr lang="en-US" dirty="0" err="1" smtClean="0"/>
              <a:t>TrainingServiceAdapter.java</a:t>
            </a:r>
            <a:r>
              <a:rPr lang="en-US" dirty="0" smtClean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Extend </a:t>
            </a:r>
            <a:r>
              <a:rPr lang="en-US" dirty="0" err="1" smtClean="0"/>
              <a:t>ServiceAdapter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Implement Constructor, </a:t>
            </a:r>
            <a:r>
              <a:rPr lang="en-US" dirty="0" err="1" smtClean="0"/>
              <a:t>getRegistrationRequest</a:t>
            </a:r>
            <a:r>
              <a:rPr lang="en-US" dirty="0" smtClean="0"/>
              <a:t>, </a:t>
            </a:r>
            <a:r>
              <a:rPr lang="en-US" dirty="0" err="1" smtClean="0"/>
              <a:t>getServiceProviderTypes</a:t>
            </a:r>
            <a:endParaRPr lang="en-US" dirty="0" smtClean="0"/>
          </a:p>
          <a:p>
            <a:pPr marL="460375" lvl="1" indent="-285750">
              <a:buFont typeface="Arial"/>
              <a:buChar char="•"/>
            </a:pPr>
            <a:r>
              <a:rPr lang="en-US" dirty="0" smtClean="0"/>
              <a:t>Create a </a:t>
            </a:r>
            <a:r>
              <a:rPr lang="en-US" dirty="0" err="1" smtClean="0"/>
              <a:t>ServiceProvider</a:t>
            </a:r>
            <a:r>
              <a:rPr lang="en-US" dirty="0" smtClean="0"/>
              <a:t> type with no properties</a:t>
            </a:r>
          </a:p>
          <a:p>
            <a:pPr marL="460375" lvl="1" indent="-285750">
              <a:buFont typeface="Arial"/>
              <a:buChar char="•"/>
            </a:pPr>
            <a:r>
              <a:rPr lang="en-US" dirty="0" smtClean="0"/>
              <a:t>Create a Service type with no properties</a:t>
            </a:r>
          </a:p>
          <a:p>
            <a:pPr marL="460375" lvl="1" indent="-285750">
              <a:buFont typeface="Arial"/>
              <a:buChar char="•"/>
            </a:pPr>
            <a:r>
              <a:rPr lang="en-US" dirty="0" smtClean="0"/>
              <a:t>Use unique database and UI names (include your initials or name) and pay careful attention to name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SCP to deploy your adapter on the Agility </a:t>
            </a:r>
            <a:r>
              <a:rPr lang="en-US" dirty="0" smtClean="0"/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Verify that the </a:t>
            </a:r>
            <a:r>
              <a:rPr lang="en-US" dirty="0" err="1" smtClean="0"/>
              <a:t>ServiceProvider</a:t>
            </a:r>
            <a:r>
              <a:rPr lang="en-US" dirty="0" smtClean="0"/>
              <a:t> and Service asset types appear in the Assets tab of the Admin perspective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1046"/>
      </p:ext>
    </p:extLst>
  </p:cSld>
  <p:clrMapOvr>
    <a:masterClrMapping/>
  </p:clrMapOvr>
  <p:transition xmlns:p14="http://schemas.microsoft.com/office/powerpoint/2010/main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36536"/>
      </p:ext>
    </p:extLst>
  </p:cSld>
  <p:clrMapOvr>
    <a:masterClrMapping/>
  </p:clrMapOvr>
  <p:transition xmlns:p14="http://schemas.microsoft.com/office/powerpoint/2010/main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Connections for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4110869"/>
          </a:xfrm>
        </p:spPr>
        <p:txBody>
          <a:bodyPr/>
          <a:lstStyle/>
          <a:p>
            <a:r>
              <a:rPr lang="en-US" dirty="0"/>
              <a:t>By default, the Agility Platform installs with two basic design connections defined: </a:t>
            </a:r>
          </a:p>
          <a:p>
            <a:pPr lvl="1"/>
            <a:r>
              <a:rPr lang="en-US" dirty="0"/>
              <a:t>Workload -&gt; Workload: a workload can depend on another workload </a:t>
            </a:r>
          </a:p>
          <a:p>
            <a:pPr lvl="1"/>
            <a:r>
              <a:rPr lang="en-US" dirty="0"/>
              <a:t>Workload -&gt; Blueprint: a workload can depend on an embedded blueprint </a:t>
            </a:r>
          </a:p>
          <a:p>
            <a:r>
              <a:rPr lang="en-US" dirty="0" smtClean="0"/>
              <a:t>A service adapter should define the valid connections between it and workloads, blueprints and other services</a:t>
            </a:r>
          </a:p>
          <a:p>
            <a:r>
              <a:rPr lang="en-US" dirty="0"/>
              <a:t>To support a connection to or from the service, you create a </a:t>
            </a:r>
            <a:r>
              <a:rPr lang="en-US" dirty="0" err="1"/>
              <a:t>ConnectionDefiniton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ConnectionDefinition</a:t>
            </a:r>
            <a:r>
              <a:rPr lang="en-US" dirty="0" smtClean="0"/>
              <a:t> requires values for name, </a:t>
            </a:r>
            <a:r>
              <a:rPr lang="en-US" dirty="0" err="1" smtClean="0"/>
              <a:t>displayName</a:t>
            </a:r>
            <a:r>
              <a:rPr lang="en-US" dirty="0" smtClean="0"/>
              <a:t>, </a:t>
            </a:r>
            <a:r>
              <a:rPr lang="en-US" dirty="0" err="1" smtClean="0"/>
              <a:t>sourceType</a:t>
            </a:r>
            <a:r>
              <a:rPr lang="en-US" dirty="0" smtClean="0"/>
              <a:t>, </a:t>
            </a:r>
            <a:r>
              <a:rPr lang="en-US" dirty="0" err="1" smtClean="0"/>
              <a:t>destinationType</a:t>
            </a:r>
            <a:r>
              <a:rPr lang="en-US" dirty="0" smtClean="0"/>
              <a:t>, and </a:t>
            </a:r>
            <a:r>
              <a:rPr lang="en-US" dirty="0" err="1" smtClean="0"/>
              <a:t>connectionType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all connections, the Source asset depends on the Destination asset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48813"/>
      </p:ext>
    </p:extLst>
  </p:cSld>
  <p:clrMapOvr>
    <a:masterClrMapping/>
  </p:clrMapOvr>
  <p:transition xmlns:p14="http://schemas.microsoft.com/office/powerpoint/2010/main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Connection Allowing Workloads to Depend on a Service</a:t>
            </a:r>
            <a:endParaRPr lang="en-US" dirty="0"/>
          </a:p>
        </p:txBody>
      </p:sp>
      <p:pic>
        <p:nvPicPr>
          <p:cNvPr id="4" name="Picture 3" descr="Screen Shot 2015-09-18 at 9.1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422400"/>
            <a:ext cx="6731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36935"/>
      </p:ext>
    </p:extLst>
  </p:cSld>
  <p:clrMapOvr>
    <a:masterClrMapping/>
  </p:clrMapOvr>
  <p:transition xmlns:p14="http://schemas.microsoft.com/office/powerpoint/2010/main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Custom Design Connection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390672"/>
          </a:xfrm>
        </p:spPr>
        <p:txBody>
          <a:bodyPr/>
          <a:lstStyle/>
          <a:p>
            <a:r>
              <a:rPr lang="en-US" dirty="0"/>
              <a:t>The main reason for using a custom connection type is to support properties associated with the connection </a:t>
            </a:r>
          </a:p>
          <a:p>
            <a:r>
              <a:rPr lang="en-US" dirty="0" err="1"/>
              <a:t>ll</a:t>
            </a:r>
            <a:r>
              <a:rPr lang="en-US" dirty="0"/>
              <a:t> custom connection types must have </a:t>
            </a:r>
            <a:r>
              <a:rPr lang="en-US" dirty="0" err="1"/>
              <a:t>DesignConnection</a:t>
            </a:r>
            <a:r>
              <a:rPr lang="en-US" dirty="0"/>
              <a:t> as the top-level parent </a:t>
            </a:r>
          </a:p>
          <a:p>
            <a:r>
              <a:rPr lang="en-US" dirty="0" smtClean="0"/>
              <a:t>Its </a:t>
            </a:r>
            <a:r>
              <a:rPr lang="en-US" dirty="0"/>
              <a:t>possible to have a custom connection type inherit from another custom connection </a:t>
            </a:r>
            <a:r>
              <a:rPr lang="en-US" dirty="0" smtClean="0"/>
              <a:t>type. i.e. </a:t>
            </a:r>
            <a:r>
              <a:rPr lang="en-US" dirty="0" err="1"/>
              <a:t>DesignConnection</a:t>
            </a:r>
            <a:r>
              <a:rPr lang="en-US" dirty="0"/>
              <a:t> -&gt; </a:t>
            </a:r>
            <a:r>
              <a:rPr lang="en-US" dirty="0" err="1"/>
              <a:t>CustomA</a:t>
            </a:r>
            <a:r>
              <a:rPr lang="en-US" dirty="0"/>
              <a:t> -&gt; </a:t>
            </a:r>
            <a:r>
              <a:rPr lang="en-US" dirty="0" err="1"/>
              <a:t>CustomB</a:t>
            </a:r>
            <a:r>
              <a:rPr lang="en-US" dirty="0"/>
              <a:t> </a:t>
            </a:r>
          </a:p>
          <a:p>
            <a:r>
              <a:rPr lang="en-US" dirty="0" smtClean="0"/>
              <a:t>Use the </a:t>
            </a:r>
            <a:r>
              <a:rPr lang="en-US" dirty="0" err="1"/>
              <a:t>getRegistrationRequest</a:t>
            </a:r>
            <a:r>
              <a:rPr lang="en-US" dirty="0"/>
              <a:t> method to define the custom connection type and add it to the </a:t>
            </a:r>
            <a:r>
              <a:rPr lang="en-US" dirty="0" err="1"/>
              <a:t>AssetTypes</a:t>
            </a:r>
            <a:r>
              <a:rPr lang="en-US" dirty="0"/>
              <a:t> list of the </a:t>
            </a:r>
            <a:r>
              <a:rPr lang="en-US" dirty="0" err="1"/>
              <a:t>RegistrationRequest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52989"/>
      </p:ext>
    </p:extLst>
  </p:cSld>
  <p:clrMapOvr>
    <a:masterClrMapping/>
  </p:clrMapOvr>
  <p:transition xmlns:p14="http://schemas.microsoft.com/office/powerpoint/2010/main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Custom Design Connection With 1 Property</a:t>
            </a:r>
            <a:endParaRPr lang="en-US" dirty="0"/>
          </a:p>
        </p:txBody>
      </p:sp>
      <p:pic>
        <p:nvPicPr>
          <p:cNvPr id="4" name="Picture 3" descr="Screen Shot 2015-09-18 at 9.29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838200"/>
            <a:ext cx="68834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4101"/>
      </p:ext>
    </p:extLst>
  </p:cSld>
  <p:clrMapOvr>
    <a:masterClrMapping/>
  </p:clrMapOvr>
  <p:transition xmlns:p14="http://schemas.microsoft.com/office/powerpoint/2010/main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Required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513235"/>
          </a:xfrm>
        </p:spPr>
        <p:txBody>
          <a:bodyPr/>
          <a:lstStyle/>
          <a:p>
            <a:r>
              <a:rPr lang="en-US" dirty="0"/>
              <a:t>A service provider might require a property value such that it cannot provision a functional service without it being defined. In this case, the set the minimum number of defined values (</a:t>
            </a:r>
            <a:r>
              <a:rPr lang="en-US" dirty="0" err="1"/>
              <a:t>MinRequired</a:t>
            </a:r>
            <a:r>
              <a:rPr lang="en-US" dirty="0"/>
              <a:t>) to a value greater than its default of zero, such as the following example </a:t>
            </a:r>
          </a:p>
          <a:p>
            <a:endParaRPr lang="en-US" dirty="0"/>
          </a:p>
        </p:txBody>
      </p:sp>
      <p:pic>
        <p:nvPicPr>
          <p:cNvPr id="4" name="Picture 3" descr="Screen Shot 2015-09-18 at 9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76" y="2960794"/>
            <a:ext cx="5397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2596"/>
      </p:ext>
    </p:extLst>
  </p:cSld>
  <p:clrMapOvr>
    <a:masterClrMapping/>
  </p:clrMapOvr>
  <p:transition xmlns:p14="http://schemas.microsoft.com/office/powerpoint/2010/main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513235"/>
          </a:xfrm>
        </p:spPr>
        <p:txBody>
          <a:bodyPr/>
          <a:lstStyle/>
          <a:p>
            <a:r>
              <a:rPr lang="en-US" dirty="0"/>
              <a:t>A default value is useful where there is a typical standard or format that the consumer of the service will most likely use. Use the </a:t>
            </a:r>
            <a:r>
              <a:rPr lang="en-US" dirty="0" err="1"/>
              <a:t>getDefaultValues</a:t>
            </a:r>
            <a:r>
              <a:rPr lang="en-US" dirty="0"/>
              <a:t>() method to specify one or more default values for a property, such as the following example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9-18 at 9.39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872383"/>
            <a:ext cx="645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35628"/>
      </p:ext>
    </p:extLst>
  </p:cSld>
  <p:clrMapOvr>
    <a:masterClrMapping/>
  </p:clrMapOvr>
  <p:transition xmlns:p14="http://schemas.microsoft.com/office/powerpoint/2010/main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9.4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042"/>
            <a:ext cx="6002889" cy="544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Value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323" y="846878"/>
            <a:ext cx="4500333" cy="1790234"/>
          </a:xfrm>
        </p:spPr>
        <p:txBody>
          <a:bodyPr/>
          <a:lstStyle/>
          <a:p>
            <a:r>
              <a:rPr lang="en-US" dirty="0" smtClean="0"/>
              <a:t>It is possible to create a pre defined list of values for the user to choose from. You can </a:t>
            </a:r>
            <a:r>
              <a:rPr lang="en-US" dirty="0"/>
              <a:t>create a property type to specify the list of valid values, such as the </a:t>
            </a:r>
            <a:r>
              <a:rPr lang="en-US" dirty="0" smtClean="0"/>
              <a:t>example on the left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47881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5962"/>
            <a:ext cx="8408987" cy="458117"/>
          </a:xfrm>
        </p:spPr>
        <p:txBody>
          <a:bodyPr/>
          <a:lstStyle/>
          <a:p>
            <a:r>
              <a:rPr lang="en-US" dirty="0" smtClean="0"/>
              <a:t>Adapter Development and Delivery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981432"/>
            <a:ext cx="8408987" cy="5528692"/>
          </a:xfrm>
        </p:spPr>
        <p:txBody>
          <a:bodyPr/>
          <a:lstStyle/>
          <a:p>
            <a:r>
              <a:rPr lang="en-US" dirty="0" smtClean="0"/>
              <a:t>An adapter is developed independently of the core Agility Platform</a:t>
            </a:r>
          </a:p>
          <a:p>
            <a:r>
              <a:rPr lang="en-US" dirty="0" smtClean="0"/>
              <a:t>An adapter registers itself when its jar is deployed onto a running Agility Platform</a:t>
            </a:r>
          </a:p>
          <a:p>
            <a:pPr lvl="1"/>
            <a:r>
              <a:rPr lang="en-US" dirty="0" smtClean="0"/>
              <a:t>REST operation </a:t>
            </a:r>
            <a:r>
              <a:rPr lang="en-US" i="1" dirty="0" smtClean="0"/>
              <a:t>GET adapter/ </a:t>
            </a:r>
            <a:r>
              <a:rPr lang="en-US" dirty="0" smtClean="0"/>
              <a:t>returns all registered adapters</a:t>
            </a:r>
          </a:p>
          <a:p>
            <a:pPr marL="168275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$ curl </a:t>
            </a:r>
            <a:r>
              <a:rPr lang="en-US" sz="1200" b="1" dirty="0">
                <a:latin typeface="Courier New"/>
                <a:cs typeface="Courier New"/>
              </a:rPr>
              <a:t>-s -L </a:t>
            </a:r>
            <a:r>
              <a:rPr lang="en-US" sz="1200" b="1" dirty="0" smtClean="0">
                <a:latin typeface="Courier New"/>
                <a:cs typeface="Courier New"/>
              </a:rPr>
              <a:t>–u&lt;user&gt;:&lt;password </a:t>
            </a:r>
            <a:r>
              <a:rPr lang="en-US" sz="1200" b="1" dirty="0">
                <a:latin typeface="Courier New"/>
                <a:cs typeface="Courier New"/>
              </a:rPr>
              <a:t>-k -H </a:t>
            </a:r>
            <a:r>
              <a:rPr lang="en-US" sz="1200" b="1" dirty="0" err="1">
                <a:latin typeface="Courier New"/>
                <a:cs typeface="Courier New"/>
              </a:rPr>
              <a:t>Accept:application</a:t>
            </a:r>
            <a:r>
              <a:rPr lang="en-US" sz="1200" b="1" dirty="0">
                <a:latin typeface="Courier New"/>
                <a:cs typeface="Courier New"/>
              </a:rPr>
              <a:t>/</a:t>
            </a:r>
            <a:r>
              <a:rPr lang="en-US" sz="1200" b="1" dirty="0" err="1">
                <a:latin typeface="Courier New"/>
                <a:cs typeface="Courier New"/>
              </a:rPr>
              <a:t>json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\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	</a:t>
            </a:r>
            <a:r>
              <a:rPr lang="en-US" sz="1200" b="1" dirty="0" smtClean="0">
                <a:latin typeface="Courier New"/>
                <a:cs typeface="Courier New"/>
              </a:rPr>
              <a:t>https</a:t>
            </a:r>
            <a:r>
              <a:rPr lang="en-US" sz="1200" b="1" dirty="0">
                <a:latin typeface="Courier New"/>
                <a:cs typeface="Courier New"/>
              </a:rPr>
              <a:t>:/</a:t>
            </a:r>
            <a:r>
              <a:rPr lang="en-US" sz="1200" b="1" dirty="0" smtClean="0">
                <a:latin typeface="Courier New"/>
                <a:cs typeface="Courier New"/>
              </a:rPr>
              <a:t>/&lt;</a:t>
            </a:r>
            <a:r>
              <a:rPr lang="en-US" sz="1200" b="1" dirty="0" err="1" smtClean="0">
                <a:latin typeface="Courier New"/>
                <a:cs typeface="Courier New"/>
              </a:rPr>
              <a:t>agility_ip</a:t>
            </a:r>
            <a:r>
              <a:rPr lang="en-US" sz="1200" b="1" dirty="0" smtClean="0">
                <a:latin typeface="Courier New"/>
                <a:cs typeface="Courier New"/>
              </a:rPr>
              <a:t>&gt;:</a:t>
            </a:r>
            <a:r>
              <a:rPr lang="en-US" sz="1200" b="1" dirty="0">
                <a:latin typeface="Courier New"/>
                <a:cs typeface="Courier New"/>
              </a:rPr>
              <a:t>8443/agility/</a:t>
            </a:r>
            <a:r>
              <a:rPr lang="en-US" sz="1200" b="1" dirty="0" err="1">
                <a:latin typeface="Courier New"/>
                <a:cs typeface="Courier New"/>
              </a:rPr>
              <a:t>api</a:t>
            </a:r>
            <a:r>
              <a:rPr lang="en-US" sz="1200" b="1" dirty="0">
                <a:latin typeface="Courier New"/>
                <a:cs typeface="Courier New"/>
              </a:rPr>
              <a:t>/v3.2/</a:t>
            </a:r>
            <a:r>
              <a:rPr lang="en-US" sz="1200" b="1" dirty="0" smtClean="0">
                <a:latin typeface="Courier New"/>
                <a:cs typeface="Courier New"/>
              </a:rPr>
              <a:t>adapter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{</a:t>
            </a:r>
            <a:endParaRPr lang="en-US" sz="1200" b="1" dirty="0">
              <a:latin typeface="Courier New"/>
              <a:cs typeface="Courier New"/>
            </a:endParaRP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     "</a:t>
            </a:r>
            <a:r>
              <a:rPr lang="en-US" sz="1200" b="1" dirty="0" err="1" smtClean="0">
                <a:latin typeface="Courier New"/>
                <a:cs typeface="Courier New"/>
              </a:rPr>
              <a:t>adapterInfos</a:t>
            </a:r>
            <a:r>
              <a:rPr lang="en-US" sz="1200" b="1" dirty="0">
                <a:latin typeface="Courier New"/>
                <a:cs typeface="Courier New"/>
              </a:rPr>
              <a:t>": </a:t>
            </a:r>
            <a:r>
              <a:rPr lang="en-US" sz="1200" b="1" dirty="0" smtClean="0">
                <a:latin typeface="Courier New"/>
                <a:cs typeface="Courier New"/>
              </a:rPr>
              <a:t>[ .</a:t>
            </a:r>
            <a:r>
              <a:rPr lang="en-US" sz="1200" b="1" dirty="0">
                <a:latin typeface="Courier New"/>
                <a:cs typeface="Courier New"/>
              </a:rPr>
              <a:t>..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         {</a:t>
            </a:r>
            <a:endParaRPr lang="en-US" sz="1200" b="1" dirty="0">
              <a:latin typeface="Courier New"/>
              <a:cs typeface="Courier New"/>
            </a:endParaRP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             "</a:t>
            </a:r>
            <a:r>
              <a:rPr lang="en-US" sz="1200" b="1" dirty="0">
                <a:latin typeface="Courier New"/>
                <a:cs typeface="Courier New"/>
              </a:rPr>
              <a:t>dependencies": </a:t>
            </a:r>
            <a:r>
              <a:rPr lang="en-US" sz="1200" b="1" dirty="0" smtClean="0">
                <a:latin typeface="Courier New"/>
                <a:cs typeface="Courier New"/>
              </a:rPr>
              <a:t>[ .</a:t>
            </a:r>
            <a:r>
              <a:rPr lang="en-US" sz="1200" b="1" dirty="0">
                <a:latin typeface="Courier New"/>
                <a:cs typeface="Courier New"/>
              </a:rPr>
              <a:t>..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                </a:t>
            </a:r>
            <a:r>
              <a:rPr lang="en-US" sz="1200" b="1" dirty="0">
                <a:latin typeface="Courier New"/>
                <a:cs typeface="Courier New"/>
              </a:rPr>
              <a:t>{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smtClean="0">
                <a:latin typeface="Courier New"/>
                <a:cs typeface="Courier New"/>
              </a:rPr>
              <a:t>                    </a:t>
            </a:r>
            <a:r>
              <a:rPr lang="en-US" sz="1200" b="1" dirty="0">
                <a:latin typeface="Courier New"/>
                <a:cs typeface="Courier New"/>
              </a:rPr>
              <a:t>"</a:t>
            </a:r>
            <a:r>
              <a:rPr lang="en-US" sz="1200" b="1" dirty="0" smtClean="0">
                <a:latin typeface="Courier New"/>
                <a:cs typeface="Courier New"/>
              </a:rPr>
              <a:t>name”: "</a:t>
            </a:r>
            <a:r>
              <a:rPr lang="en-US" sz="1200" b="1" dirty="0" err="1">
                <a:latin typeface="Courier New"/>
                <a:cs typeface="Courier New"/>
              </a:rPr>
              <a:t>com.servicemesh.agility.sdk.cloud.spi</a:t>
            </a:r>
            <a:r>
              <a:rPr lang="en-US" sz="1200" b="1" dirty="0">
                <a:latin typeface="Courier New"/>
                <a:cs typeface="Courier New"/>
              </a:rPr>
              <a:t>",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        "version": "3.1.0"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   </a:t>
            </a:r>
            <a:r>
              <a:rPr lang="en-US" sz="1200" b="1" dirty="0" smtClean="0">
                <a:latin typeface="Courier New"/>
                <a:cs typeface="Courier New"/>
              </a:rPr>
              <a:t>}, .</a:t>
            </a:r>
            <a:r>
              <a:rPr lang="en-US" sz="1200" b="1" dirty="0">
                <a:latin typeface="Courier New"/>
                <a:cs typeface="Courier New"/>
              </a:rPr>
              <a:t>..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],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"name": "Agility - </a:t>
            </a:r>
            <a:r>
              <a:rPr lang="en-US" sz="1200" b="1" dirty="0" err="1">
                <a:latin typeface="Courier New"/>
                <a:cs typeface="Courier New"/>
              </a:rPr>
              <a:t>CloudSDK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OpenStack</a:t>
            </a:r>
            <a:r>
              <a:rPr lang="en-US" sz="1200" b="1" dirty="0">
                <a:latin typeface="Courier New"/>
                <a:cs typeface="Courier New"/>
              </a:rPr>
              <a:t> v3 Adapter",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"</a:t>
            </a:r>
            <a:r>
              <a:rPr lang="en-US" sz="1200" b="1" dirty="0" err="1">
                <a:latin typeface="Courier New"/>
                <a:cs typeface="Courier New"/>
              </a:rPr>
              <a:t>symbolicName</a:t>
            </a:r>
            <a:r>
              <a:rPr lang="en-US" sz="1200" b="1" dirty="0">
                <a:latin typeface="Courier New"/>
                <a:cs typeface="Courier New"/>
              </a:rPr>
              <a:t>": "</a:t>
            </a:r>
            <a:r>
              <a:rPr lang="en-US" sz="1200" b="1" dirty="0" err="1">
                <a:latin typeface="Courier New"/>
                <a:cs typeface="Courier New"/>
              </a:rPr>
              <a:t>com.servicemesh.agility.adapters.cloud.openstack</a:t>
            </a:r>
            <a:r>
              <a:rPr lang="en-US" sz="1200" b="1" dirty="0">
                <a:latin typeface="Courier New"/>
                <a:cs typeface="Courier New"/>
              </a:rPr>
              <a:t>",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"vendor": "Unknown",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    "version": "3.0.0.0"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 </a:t>
            </a:r>
            <a:r>
              <a:rPr lang="en-US" sz="1200" b="1" dirty="0" smtClean="0">
                <a:latin typeface="Courier New"/>
                <a:cs typeface="Courier New"/>
              </a:rPr>
              <a:t>  }</a:t>
            </a:r>
            <a:r>
              <a:rPr lang="en-US" sz="1200" b="1" dirty="0">
                <a:latin typeface="Courier New"/>
                <a:cs typeface="Courier New"/>
              </a:rPr>
              <a:t>,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   </a:t>
            </a:r>
            <a:r>
              <a:rPr lang="en-US" sz="1200" b="1" dirty="0" smtClean="0">
                <a:latin typeface="Courier New"/>
                <a:cs typeface="Courier New"/>
              </a:rPr>
              <a:t>.</a:t>
            </a:r>
            <a:r>
              <a:rPr lang="en-US" sz="1200" b="1" dirty="0">
                <a:latin typeface="Courier New"/>
                <a:cs typeface="Courier New"/>
              </a:rPr>
              <a:t>..</a:t>
            </a: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/>
                <a:cs typeface="Courier New"/>
              </a:rPr>
              <a:t>    </a:t>
            </a:r>
            <a:r>
              <a:rPr lang="en-US" sz="1200" b="1" dirty="0" smtClean="0">
                <a:latin typeface="Courier New"/>
                <a:cs typeface="Courier New"/>
              </a:rPr>
              <a:t>   ]</a:t>
            </a:r>
            <a:endParaRPr lang="en-US" sz="1200" b="1" dirty="0">
              <a:latin typeface="Courier New"/>
              <a:cs typeface="Courier New"/>
            </a:endParaRPr>
          </a:p>
          <a:p>
            <a:pPr marL="168275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smtClean="0">
                <a:latin typeface="Courier New"/>
                <a:cs typeface="Courier New"/>
              </a:rPr>
              <a:t>   }</a:t>
            </a:r>
          </a:p>
          <a:p>
            <a:pPr marL="168275" lvl="1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2217865"/>
      </p:ext>
    </p:extLst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Property Validators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043" y="968688"/>
            <a:ext cx="8408987" cy="559127"/>
          </a:xfrm>
        </p:spPr>
        <p:txBody>
          <a:bodyPr/>
          <a:lstStyle/>
          <a:p>
            <a:r>
              <a:rPr lang="en-US" dirty="0"/>
              <a:t>Properties for a </a:t>
            </a:r>
            <a:r>
              <a:rPr lang="en-US" dirty="0" err="1"/>
              <a:t>ServiceProviderType</a:t>
            </a:r>
            <a:r>
              <a:rPr lang="en-US" dirty="0"/>
              <a:t> or Service asset type can be validated through the </a:t>
            </a:r>
            <a:r>
              <a:rPr lang="en-US" dirty="0" err="1"/>
              <a:t>com.servicemesh.agility.api</a:t>
            </a:r>
            <a:r>
              <a:rPr lang="en-US" dirty="0"/>
              <a:t> validators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70576"/>
              </p:ext>
            </p:extLst>
          </p:nvPr>
        </p:nvGraphicFramePr>
        <p:xfrm>
          <a:off x="0" y="2038621"/>
          <a:ext cx="91440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563"/>
                <a:gridCol w="65424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DateValidator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Constrains a date value by one or more of "Past", "Future", and "Current”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EmailValidator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Constrains a string value to a valid email address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IntegerRangeValidator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Constrains an integer value by one or more min-max ranges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effectLst/>
                        </a:rPr>
                        <a:t>IntegerScaleValidator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Constrains an integer value to a maximum number of digits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effectLst/>
                        </a:rPr>
                        <a:t>NumericRangeValidator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Constrains a floating point value by one or more min-max ranges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effectLst/>
                        </a:rPr>
                        <a:t>NumericScaleValidator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Constrains a floating point value to a maximum number of digits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effectLst/>
                        </a:rPr>
                        <a:t>RegexValidator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Constrains a string to match a regular expression pattern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effectLst/>
                        </a:rPr>
                        <a:t>StringLengthValidator</a:t>
                      </a:r>
                      <a:r>
                        <a:rPr lang="en-US" sz="1800" kern="1200" dirty="0" smtClean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Constrains a string to a maximum number of characters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7299" y="1565782"/>
            <a:ext cx="389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 of Validators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0659"/>
      </p:ext>
    </p:extLst>
  </p:cSld>
  <p:clrMapOvr>
    <a:masterClrMapping/>
  </p:clrMapOvr>
  <p:transition xmlns:p14="http://schemas.microsoft.com/office/powerpoint/2010/main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String Validators Example</a:t>
            </a:r>
            <a:endParaRPr lang="en-US" dirty="0"/>
          </a:p>
        </p:txBody>
      </p:sp>
      <p:pic>
        <p:nvPicPr>
          <p:cNvPr id="4" name="Picture 3" descr="Screen Shot 2015-09-18 at 10.0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01800"/>
            <a:ext cx="6083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64763"/>
      </p:ext>
    </p:extLst>
  </p:cSld>
  <p:clrMapOvr>
    <a:masterClrMapping/>
  </p:clrMapOvr>
  <p:transition xmlns:p14="http://schemas.microsoft.com/office/powerpoint/2010/main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AssetType</a:t>
            </a:r>
            <a:r>
              <a:rPr lang="en-US" dirty="0" smtClean="0"/>
              <a:t> Properties – Integer Validators Example</a:t>
            </a:r>
            <a:endParaRPr lang="en-US" dirty="0"/>
          </a:p>
        </p:txBody>
      </p:sp>
      <p:pic>
        <p:nvPicPr>
          <p:cNvPr id="4" name="Picture 3" descr="Screen Shot 2015-09-18 at 10.1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16000"/>
            <a:ext cx="70866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88361"/>
      </p:ext>
    </p:extLst>
  </p:cSld>
  <p:clrMapOvr>
    <a:masterClrMapping/>
  </p:clrMapOvr>
  <p:transition xmlns:p14="http://schemas.microsoft.com/office/powerpoint/2010/main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4: Service Adapter Registration with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32798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Lab will involve the </a:t>
            </a:r>
            <a:r>
              <a:rPr lang="en-US" dirty="0" err="1" smtClean="0"/>
              <a:t>TrainingServiceAdapter.java</a:t>
            </a:r>
            <a:r>
              <a:rPr lang="en-US" dirty="0" smtClean="0"/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Extend </a:t>
            </a:r>
            <a:r>
              <a:rPr lang="en-US" dirty="0" err="1" smtClean="0"/>
              <a:t>getRegistrationRequest</a:t>
            </a:r>
            <a:endParaRPr lang="en-US" dirty="0" smtClean="0"/>
          </a:p>
          <a:p>
            <a:pPr marL="460375" lvl="1" indent="-285750">
              <a:buFont typeface="Arial"/>
              <a:buChar char="•"/>
            </a:pPr>
            <a:r>
              <a:rPr lang="en-US" dirty="0" smtClean="0"/>
              <a:t>Add a String property to the </a:t>
            </a:r>
            <a:r>
              <a:rPr lang="en-US" dirty="0" err="1" smtClean="0"/>
              <a:t>ServiceProvider</a:t>
            </a:r>
            <a:r>
              <a:rPr lang="en-US" dirty="0" smtClean="0"/>
              <a:t> asset type</a:t>
            </a:r>
          </a:p>
          <a:p>
            <a:pPr marL="460375" lvl="1" indent="-285750">
              <a:buFont typeface="Arial"/>
              <a:buChar char="•"/>
            </a:pPr>
            <a:r>
              <a:rPr lang="en-US" dirty="0" smtClean="0"/>
              <a:t>Add an Integer property to the Service asset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SCP to deploy your adapter on the Agility </a:t>
            </a:r>
            <a:r>
              <a:rPr lang="en-US" dirty="0" smtClean="0"/>
              <a:t>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Examine the Assets tab of the Admin perspective (may need to refresh URL to see the </a:t>
            </a:r>
            <a:r>
              <a:rPr lang="en-US" smtClean="0"/>
              <a:t>latest data)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27439"/>
      </p:ext>
    </p:extLst>
  </p:cSld>
  <p:clrMapOvr>
    <a:masterClrMapping/>
  </p:clrMapOvr>
  <p:transition xmlns:p14="http://schemas.microsoft.com/office/powerpoint/2010/main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108682"/>
      </p:ext>
    </p:extLst>
  </p:cSld>
  <p:clrMapOvr>
    <a:masterClrMapping/>
  </p:clrMapOvr>
  <p:transition xmlns:p14="http://schemas.microsoft.com/office/powerpoint/2010/main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Asynchronous Promise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103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Design Pattern (1/2)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1703030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Agility </a:t>
            </a:r>
            <a:r>
              <a:rPr lang="en-US" sz="1800" dirty="0" smtClean="0"/>
              <a:t>Platform SDKs implement </a:t>
            </a:r>
            <a:r>
              <a:rPr lang="en-US" sz="1800" dirty="0"/>
              <a:t>the Reactor design pattern </a:t>
            </a:r>
            <a:r>
              <a:rPr lang="en-US" sz="1800" dirty="0" smtClean="0"/>
              <a:t>                    (</a:t>
            </a:r>
            <a:r>
              <a:rPr lang="en-US" sz="1800" dirty="0">
                <a:hlinkClick r:id="rId2"/>
              </a:rPr>
              <a:t>http://en.wikipedia.org/wiki/Reactor_pattern</a:t>
            </a:r>
            <a:r>
              <a:rPr lang="en-US" sz="1800" dirty="0"/>
              <a:t>) </a:t>
            </a:r>
            <a:endParaRPr lang="en-US" sz="1800" dirty="0" smtClean="0"/>
          </a:p>
          <a:p>
            <a:pPr lvl="1"/>
            <a:r>
              <a:rPr lang="en-US" sz="1600" dirty="0" smtClean="0">
                <a:cs typeface="Courier"/>
              </a:rPr>
              <a:t>Base class </a:t>
            </a:r>
            <a:r>
              <a:rPr lang="en-US" sz="1600" dirty="0" err="1" smtClean="0">
                <a:latin typeface="Courier New"/>
                <a:cs typeface="Courier New"/>
              </a:rPr>
              <a:t>com.servicemesh.agility.sdk.service.spi.ServiceAdapter</a:t>
            </a:r>
            <a:endParaRPr lang="en-US" sz="1600" dirty="0" smtClean="0">
              <a:latin typeface="Courier New"/>
              <a:cs typeface="Courier New"/>
            </a:endParaRPr>
          </a:p>
          <a:p>
            <a:pPr lvl="2"/>
            <a:r>
              <a:rPr lang="en-US" sz="1400" dirty="0" smtClean="0"/>
              <a:t>Uses interface </a:t>
            </a:r>
            <a:r>
              <a:rPr lang="en-US" sz="1400" dirty="0" err="1">
                <a:latin typeface="Courier New"/>
                <a:cs typeface="Courier New"/>
              </a:rPr>
              <a:t>com.servicemesh.core.reactor.Reactor</a:t>
            </a:r>
            <a:endParaRPr lang="en-US" sz="1400" dirty="0">
              <a:latin typeface="Courier New"/>
              <a:cs typeface="Courier New"/>
            </a:endParaRPr>
          </a:p>
          <a:p>
            <a:pPr lvl="2"/>
            <a:r>
              <a:rPr lang="en-US" sz="1400" dirty="0" smtClean="0">
                <a:cs typeface="Courier"/>
              </a:rPr>
              <a:t>Uses class </a:t>
            </a:r>
            <a:r>
              <a:rPr lang="en-US" sz="1400" dirty="0" err="1" smtClean="0">
                <a:latin typeface="Courier New"/>
                <a:cs typeface="Courier New"/>
              </a:rPr>
              <a:t>com.servicemesh.core.async.AsyncService</a:t>
            </a:r>
            <a:endParaRPr lang="en-US" dirty="0"/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9846" y="4987836"/>
            <a:ext cx="8127999" cy="595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6688" indent="-166688" algn="l" defTabSz="944563" eaLnBrk="1" hangingPunct="1">
              <a:lnSpc>
                <a:spcPct val="90000"/>
              </a:lnSpc>
              <a:spcBef>
                <a:spcPct val="40000"/>
              </a:spcBef>
              <a:buClr>
                <a:schemeClr val="tx2"/>
              </a:buClr>
              <a:buChar char="•"/>
            </a:pPr>
            <a:r>
              <a:rPr lang="en-US" sz="1800" dirty="0">
                <a:latin typeface="+mn-lt"/>
                <a:ea typeface="+mn-ea"/>
              </a:rPr>
              <a:t>Each service adapter has its own thread for handling </a:t>
            </a:r>
            <a:r>
              <a:rPr lang="en-US" sz="1800" dirty="0" smtClean="0">
                <a:latin typeface="+mn-lt"/>
                <a:ea typeface="+mn-ea"/>
              </a:rPr>
              <a:t>requests associated to it by the Agility Platform's Services Framework</a:t>
            </a:r>
            <a:endParaRPr lang="en-US" sz="1800" dirty="0">
              <a:latin typeface="+mn-lt"/>
              <a:ea typeface="+mn-e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82852" y="2573464"/>
            <a:ext cx="7738761" cy="2140561"/>
            <a:chOff x="624236" y="2573464"/>
            <a:chExt cx="7738761" cy="2140561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2656060" y="2573464"/>
              <a:ext cx="1392844" cy="8229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r>
                <a:rPr lang="en-US" sz="2000" dirty="0" smtClean="0"/>
                <a:t>Request</a:t>
              </a:r>
              <a:endParaRPr lang="en-US" sz="2000" dirty="0"/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650375" y="3891065"/>
              <a:ext cx="1392844" cy="8229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r>
                <a:rPr lang="en-US" sz="2000" dirty="0" smtClean="0"/>
                <a:t>Request</a:t>
              </a:r>
              <a:endParaRPr lang="en-US" sz="2000" dirty="0"/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3339302" y="3420119"/>
              <a:ext cx="11545" cy="4387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ounded Rectangle 9"/>
            <p:cNvSpPr/>
            <p:nvPr/>
          </p:nvSpPr>
          <p:spPr bwMode="auto">
            <a:xfrm>
              <a:off x="624236" y="3164234"/>
              <a:ext cx="1392844" cy="95838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r>
                <a:rPr lang="en-US" sz="1800" dirty="0" smtClean="0"/>
                <a:t>Agility Platform Activity</a:t>
              </a:r>
              <a:endParaRPr lang="en-US" sz="1800" dirty="0"/>
            </a:p>
          </p:txBody>
        </p:sp>
        <p:cxnSp>
          <p:nvCxnSpPr>
            <p:cNvPr id="3" name="Straight Arrow Connector 2"/>
            <p:cNvCxnSpPr>
              <a:stCxn id="10" idx="3"/>
              <a:endCxn id="7" idx="1"/>
            </p:cNvCxnSpPr>
            <p:nvPr/>
          </p:nvCxnSpPr>
          <p:spPr bwMode="auto">
            <a:xfrm flipV="1">
              <a:off x="2017080" y="2984944"/>
              <a:ext cx="638980" cy="6584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stCxn id="10" idx="3"/>
              <a:endCxn id="8" idx="1"/>
            </p:cNvCxnSpPr>
            <p:nvPr/>
          </p:nvCxnSpPr>
          <p:spPr bwMode="auto">
            <a:xfrm>
              <a:off x="2017080" y="3643425"/>
              <a:ext cx="633295" cy="6591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ounded Rectangle 11"/>
            <p:cNvSpPr/>
            <p:nvPr/>
          </p:nvSpPr>
          <p:spPr bwMode="auto">
            <a:xfrm>
              <a:off x="4811153" y="3233864"/>
              <a:ext cx="1392844" cy="8229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r>
                <a:rPr lang="en-US" sz="1600" dirty="0" smtClean="0"/>
                <a:t>Services Framework</a:t>
              </a:r>
              <a:endParaRPr lang="en-US" sz="1600" dirty="0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6887308" y="3116633"/>
              <a:ext cx="1475689" cy="103528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r>
                <a:rPr lang="en-US" sz="1600" dirty="0" smtClean="0"/>
                <a:t>Service Adapter Reactor Thread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2" idx="1"/>
            </p:cNvCxnSpPr>
            <p:nvPr/>
          </p:nvCxnSpPr>
          <p:spPr bwMode="auto">
            <a:xfrm>
              <a:off x="4048904" y="2984944"/>
              <a:ext cx="762249" cy="660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 bwMode="auto">
            <a:xfrm flipV="1">
              <a:off x="4043219" y="3645344"/>
              <a:ext cx="767934" cy="6572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6203997" y="3634278"/>
              <a:ext cx="683311" cy="110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81630118"/>
      </p:ext>
    </p:extLst>
  </p:cSld>
  <p:clrMapOvr>
    <a:masterClrMapping/>
  </p:clrMapOvr>
  <p:transition xmlns:p14="http://schemas.microsoft.com/office/powerpoint/2010/main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Design Pattern (2/2)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7636" y="881591"/>
            <a:ext cx="8536311" cy="4922374"/>
          </a:xfrm>
        </p:spPr>
        <p:txBody>
          <a:bodyPr/>
          <a:lstStyle/>
          <a:p>
            <a:r>
              <a:rPr lang="en-US" dirty="0" smtClean="0"/>
              <a:t>Service Adapter formulates a response after interacting with cloud</a:t>
            </a:r>
          </a:p>
          <a:p>
            <a:pPr lvl="1"/>
            <a:r>
              <a:rPr lang="en-US" dirty="0" smtClean="0"/>
              <a:t>Cloud actions typically conducted asynchronously</a:t>
            </a:r>
          </a:p>
          <a:p>
            <a:r>
              <a:rPr lang="en-US" dirty="0" smtClean="0"/>
              <a:t>No </a:t>
            </a:r>
            <a:r>
              <a:rPr lang="en-US" dirty="0"/>
              <a:t>shared state </a:t>
            </a:r>
            <a:r>
              <a:rPr lang="en-US" dirty="0" smtClean="0"/>
              <a:t>between Agility Platform </a:t>
            </a:r>
            <a:r>
              <a:rPr lang="en-US" dirty="0"/>
              <a:t>core </a:t>
            </a:r>
            <a:r>
              <a:rPr lang="en-US" dirty="0" smtClean="0"/>
              <a:t>operations and an adapter</a:t>
            </a:r>
          </a:p>
          <a:p>
            <a:pPr lvl="1"/>
            <a:r>
              <a:rPr lang="en-US" dirty="0"/>
              <a:t>Message based to improve </a:t>
            </a:r>
            <a:r>
              <a:rPr lang="en-US" dirty="0" smtClean="0"/>
              <a:t>modularity</a:t>
            </a:r>
          </a:p>
          <a:p>
            <a:pPr lvl="2"/>
            <a:r>
              <a:rPr lang="en-US" dirty="0" smtClean="0"/>
              <a:t>Reduces dependencies </a:t>
            </a:r>
            <a:r>
              <a:rPr lang="en-US" dirty="0"/>
              <a:t>on </a:t>
            </a:r>
            <a:r>
              <a:rPr lang="en-US" dirty="0" smtClean="0"/>
              <a:t>Agility Platform core bundles</a:t>
            </a:r>
          </a:p>
          <a:p>
            <a:pPr lvl="1"/>
            <a:r>
              <a:rPr lang="en-US" dirty="0" smtClean="0">
                <a:cs typeface="Courier"/>
              </a:rPr>
              <a:t>Base class </a:t>
            </a:r>
            <a:r>
              <a:rPr lang="en-US" dirty="0" err="1">
                <a:latin typeface="Courier New"/>
                <a:cs typeface="Courier New"/>
              </a:rPr>
              <a:t>com.servicemesh.core.messaging.Request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com.servicemesh.agility.sdk.service.msgs.RegistrationRequest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com.servicemesh.agility.sdk.service.msgs.ServiceProviderRequest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cs typeface="Courier"/>
              </a:rPr>
              <a:t>Base class </a:t>
            </a:r>
            <a:r>
              <a:rPr lang="en-US" dirty="0" err="1">
                <a:latin typeface="Courier New"/>
                <a:cs typeface="Courier New"/>
              </a:rPr>
              <a:t>com.servicemesh.core.messaging.Response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 err="1">
                <a:latin typeface="Courier New"/>
                <a:cs typeface="Courier New"/>
              </a:rPr>
              <a:t>com.servicemesh.agility.sdk.service.msgs.RegistrationResponse</a:t>
            </a:r>
            <a:endParaRPr lang="en-US" dirty="0">
              <a:latin typeface="Courier New"/>
              <a:cs typeface="Courier New"/>
            </a:endParaRPr>
          </a:p>
          <a:p>
            <a:pPr lvl="2"/>
            <a:r>
              <a:rPr lang="en-US" dirty="0">
                <a:latin typeface="Courier New"/>
                <a:cs typeface="Courier New"/>
              </a:rPr>
              <a:t>com.servicemesh.agility.sdk.service.msgs.ServiceProviderResponse</a:t>
            </a:r>
          </a:p>
          <a:p>
            <a:pPr marL="0" indent="0">
              <a:buNone/>
            </a:pPr>
            <a:endParaRPr lang="en-US" sz="2400" dirty="0" smtClean="0"/>
          </a:p>
          <a:p>
            <a:pPr marL="168275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74585244"/>
      </p:ext>
    </p:extLst>
  </p:cSld>
  <p:clrMapOvr>
    <a:masterClrMapping/>
  </p:clrMapOvr>
  <p:transition xmlns:p14="http://schemas.microsoft.com/office/powerpoint/2010/main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5654" y="955066"/>
            <a:ext cx="8234372" cy="4653581"/>
          </a:xfrm>
        </p:spPr>
        <p:txBody>
          <a:bodyPr/>
          <a:lstStyle/>
          <a:p>
            <a:r>
              <a:rPr lang="en-US" sz="1800" dirty="0" smtClean="0"/>
              <a:t>The lifecycle handling methods in </a:t>
            </a:r>
            <a:r>
              <a:rPr lang="en-US" sz="1800" dirty="0" err="1" smtClean="0">
                <a:latin typeface="Courier New"/>
                <a:cs typeface="Courier New"/>
              </a:rPr>
              <a:t>com.servicemesh.agility.sdk.service.operations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smtClean="0"/>
              <a:t>utilize the core  </a:t>
            </a:r>
            <a:r>
              <a:rPr lang="en-US" sz="1800" dirty="0" smtClean="0">
                <a:latin typeface="Courier New"/>
                <a:cs typeface="Courier New"/>
              </a:rPr>
              <a:t>Promise </a:t>
            </a:r>
            <a:r>
              <a:rPr lang="en-US" sz="1800" dirty="0" smtClean="0">
                <a:cs typeface="Courier New"/>
              </a:rPr>
              <a:t>class</a:t>
            </a:r>
          </a:p>
          <a:p>
            <a:r>
              <a:rPr lang="en-US" sz="1800" dirty="0" err="1" smtClean="0">
                <a:latin typeface="Courier New"/>
                <a:cs typeface="Courier New"/>
              </a:rPr>
              <a:t>com.servicemesh.core.async.Promise</a:t>
            </a:r>
            <a:r>
              <a:rPr lang="en-US" sz="1800" dirty="0" smtClean="0">
                <a:latin typeface="Courier New"/>
                <a:cs typeface="Courier New"/>
              </a:rPr>
              <a:t>:</a:t>
            </a:r>
            <a:endParaRPr lang="en-US" sz="1800" dirty="0" smtClean="0"/>
          </a:p>
          <a:p>
            <a:pPr lvl="1"/>
            <a:r>
              <a:rPr lang="en-US" sz="1600" dirty="0"/>
              <a:t>Provides</a:t>
            </a:r>
            <a:r>
              <a:rPr lang="en-US" sz="1600" dirty="0" smtClean="0"/>
              <a:t> </a:t>
            </a:r>
            <a:r>
              <a:rPr lang="en-US" sz="1600" dirty="0"/>
              <a:t>a functional </a:t>
            </a:r>
            <a:r>
              <a:rPr lang="en-US" sz="1600" dirty="0" smtClean="0"/>
              <a:t>approach for conducting asynchronous operations 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basis for this functional programming paradigm is the </a:t>
            </a:r>
            <a:r>
              <a:rPr lang="en-US" sz="1600" dirty="0">
                <a:latin typeface="Courier New"/>
                <a:cs typeface="Courier New"/>
              </a:rPr>
              <a:t>Function</a:t>
            </a:r>
            <a:r>
              <a:rPr lang="en-US" sz="1600" dirty="0"/>
              <a:t> interface:</a:t>
            </a:r>
            <a:endParaRPr lang="en-US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package </a:t>
            </a:r>
            <a:r>
              <a:rPr lang="en-US" sz="1400" dirty="0" err="1">
                <a:latin typeface="Courier New"/>
                <a:cs typeface="Courier New"/>
              </a:rPr>
              <a:t>com.servicemesh.core.async</a:t>
            </a:r>
            <a:r>
              <a:rPr lang="en-US" sz="1400" dirty="0" smtClean="0">
                <a:latin typeface="Courier New"/>
                <a:cs typeface="Courier New"/>
              </a:rPr>
              <a:t>;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cs typeface="Courier New"/>
              </a:rPr>
              <a:t>    public </a:t>
            </a:r>
            <a:r>
              <a:rPr lang="en-US" sz="1400" dirty="0">
                <a:latin typeface="Courier New"/>
                <a:cs typeface="Courier New"/>
              </a:rPr>
              <a:t>interface Function&lt;A,R&gt; 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 public </a:t>
            </a:r>
            <a:r>
              <a:rPr lang="en-US" sz="1400" dirty="0">
                <a:latin typeface="Courier New"/>
                <a:cs typeface="Courier New"/>
              </a:rPr>
              <a:t>R invoke(A </a:t>
            </a:r>
            <a:r>
              <a:rPr lang="en-US" sz="1400" dirty="0" err="1" smtClean="0">
                <a:latin typeface="Courier New"/>
                <a:cs typeface="Courier New"/>
              </a:rPr>
              <a:t>arg</a:t>
            </a:r>
            <a:r>
              <a:rPr lang="en-US" sz="1400" dirty="0" smtClean="0">
                <a:latin typeface="Courier New"/>
                <a:cs typeface="Courier New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}</a:t>
            </a:r>
          </a:p>
          <a:p>
            <a:pPr lvl="1"/>
            <a:r>
              <a:rPr lang="en-US" sz="1600" dirty="0" smtClean="0"/>
              <a:t>Example – Traffic Manager Test Connection from Lab 2: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>
                <a:latin typeface="Courier New"/>
                <a:cs typeface="Courier New"/>
              </a:rPr>
              <a:t>    new </a:t>
            </a:r>
            <a:r>
              <a:rPr lang="en-US" sz="1400" dirty="0">
                <a:latin typeface="Courier New"/>
                <a:cs typeface="Courier New"/>
              </a:rPr>
              <a:t>Function&lt;Profiles, </a:t>
            </a:r>
            <a:r>
              <a:rPr lang="en-US" sz="1400" dirty="0" err="1">
                <a:latin typeface="Courier New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cs typeface="Courier New"/>
              </a:rPr>
              <a:t>&gt;()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public </a:t>
            </a:r>
            <a:r>
              <a:rPr lang="en-US" sz="1400" dirty="0" err="1">
                <a:latin typeface="Courier New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cs typeface="Courier New"/>
              </a:rPr>
              <a:t> invoke(Profiles </a:t>
            </a:r>
            <a:r>
              <a:rPr lang="en-US" sz="1400" dirty="0" err="1">
                <a:latin typeface="Courier New"/>
                <a:cs typeface="Courier New"/>
              </a:rPr>
              <a:t>arg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400" dirty="0" err="1">
                <a:latin typeface="Courier New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cs typeface="Courier New"/>
              </a:rPr>
              <a:t> response = new </a:t>
            </a:r>
            <a:r>
              <a:rPr lang="en-US" sz="1400" dirty="0" err="1">
                <a:latin typeface="Courier New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400" dirty="0" err="1">
                <a:latin typeface="Courier New"/>
                <a:cs typeface="Courier New"/>
              </a:rPr>
              <a:t>response.setStatus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Status.COMPLETE</a:t>
            </a:r>
            <a:r>
              <a:rPr lang="en-US" sz="1400" dirty="0">
                <a:latin typeface="Courier New"/>
                <a:cs typeface="Courier New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   </a:t>
            </a:r>
            <a:r>
              <a:rPr lang="en-US" sz="1400" dirty="0">
                <a:latin typeface="Courier New"/>
                <a:cs typeface="Courier New"/>
              </a:rPr>
              <a:t>return response;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63923312"/>
      </p:ext>
    </p:extLst>
  </p:cSld>
  <p:clrMapOvr>
    <a:masterClrMapping/>
  </p:clrMapOvr>
  <p:transition xmlns:p14="http://schemas.microsoft.com/office/powerpoint/2010/main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Status and Control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7944" y="881591"/>
            <a:ext cx="6566436" cy="398916"/>
          </a:xfrm>
        </p:spPr>
        <p:txBody>
          <a:bodyPr/>
          <a:lstStyle/>
          <a:p>
            <a:r>
              <a:rPr lang="en-US" sz="1800" dirty="0" smtClean="0"/>
              <a:t>Determine the status of a Promise:</a:t>
            </a:r>
            <a:endParaRPr lang="en-US" dirty="0"/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468227"/>
              </p:ext>
            </p:extLst>
          </p:nvPr>
        </p:nvGraphicFramePr>
        <p:xfrm>
          <a:off x="899391" y="1238864"/>
          <a:ext cx="8011681" cy="1305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03"/>
                <a:gridCol w="5427378"/>
              </a:tblGrid>
              <a:tr h="3248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2353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boolean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isCancelled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()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true if the request was canceled</a:t>
                      </a:r>
                      <a:endParaRPr lang="en-US" sz="1400" dirty="0"/>
                    </a:p>
                  </a:txBody>
                  <a:tcPr/>
                </a:tc>
              </a:tr>
              <a:tr h="32353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boolean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isCompleted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()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true if the request was completed</a:t>
                      </a:r>
                      <a:endParaRPr lang="en-US" sz="1400" dirty="0"/>
                    </a:p>
                  </a:txBody>
                  <a:tcPr/>
                </a:tc>
              </a:tr>
              <a:tr h="32353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boolean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isFailed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()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true if the request was canceled with a failure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383782" y="2689281"/>
            <a:ext cx="6566436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66688" indent="-166688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3038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2pPr>
            <a:lvl3pPr marL="506413" indent="-163513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688975" indent="-18097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8524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13096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17668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22240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2681288" indent="-161925" algn="l" defTabSz="944563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 smtClean="0"/>
              <a:t>Promise control methods:</a:t>
            </a: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02112"/>
              </p:ext>
            </p:extLst>
          </p:nvPr>
        </p:nvGraphicFramePr>
        <p:xfrm>
          <a:off x="916461" y="3004911"/>
          <a:ext cx="7984202" cy="3352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439"/>
                <a:gridCol w="5408763"/>
              </a:tblGrid>
              <a:tr h="3345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Method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void cancel()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Signals that the promise is canceled and notifies any pending threads or pending results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onCancel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(final Callback&lt;Void&gt;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cb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 a callback to be invoked on cancellation of the promise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onComplete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(final Callback&lt;Void&gt;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cb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 a callback to be invoked on completion of the promise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void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onFailure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(final Callback&lt;Void&gt;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cb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)</a:t>
                      </a:r>
                      <a:endParaRPr lang="en-US" sz="1400" dirty="0" smtClean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Registers a callback to be invoked if a failure condition occurs</a:t>
                      </a:r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Promise&lt;T&gt; recover(final</a:t>
                      </a:r>
                      <a:r>
                        <a:rPr lang="en-US" sz="1400" baseline="0" dirty="0" smtClean="0">
                          <a:latin typeface="Courier New"/>
                          <a:cs typeface="Courier New"/>
                        </a:rPr>
                        <a:t> Function&lt;</a:t>
                      </a:r>
                      <a:r>
                        <a:rPr lang="en-US" sz="1400" baseline="0" dirty="0" err="1" smtClean="0">
                          <a:latin typeface="Courier New"/>
                          <a:cs typeface="Courier New"/>
                        </a:rPr>
                        <a:t>Throwable</a:t>
                      </a:r>
                      <a:r>
                        <a:rPr lang="en-US" sz="1400" baseline="0" dirty="0" smtClean="0">
                          <a:latin typeface="Courier New"/>
                          <a:cs typeface="Courier New"/>
                        </a:rPr>
                        <a:t>, T </a:t>
                      </a:r>
                      <a:r>
                        <a:rPr lang="en-US" sz="1400" baseline="0" dirty="0" err="1" smtClean="0">
                          <a:latin typeface="Courier New"/>
                          <a:cs typeface="Courier New"/>
                        </a:rPr>
                        <a:t>func</a:t>
                      </a:r>
                      <a:r>
                        <a:rPr lang="en-US" sz="1400" baseline="0" dirty="0" smtClean="0">
                          <a:latin typeface="Courier New"/>
                          <a:cs typeface="Courier New"/>
                        </a:rPr>
                        <a:t>) 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Wraps a promise with another promise to handle exceptions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222149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Registered Cloud Adapters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2770" y="1402910"/>
            <a:ext cx="3404901" cy="2316532"/>
          </a:xfrm>
        </p:spPr>
        <p:txBody>
          <a:bodyPr/>
          <a:lstStyle/>
          <a:p>
            <a:r>
              <a:rPr lang="en-US" dirty="0" smtClean="0"/>
              <a:t>Adapters built on the Cloud SDK appear as Provider Types</a:t>
            </a:r>
          </a:p>
          <a:p>
            <a:pPr lvl="1"/>
            <a:r>
              <a:rPr lang="en-US" dirty="0" smtClean="0"/>
              <a:t>Azure</a:t>
            </a:r>
          </a:p>
          <a:p>
            <a:pPr lvl="1"/>
            <a:r>
              <a:rPr lang="en-US" dirty="0" err="1" smtClean="0"/>
              <a:t>OpenStack</a:t>
            </a:r>
            <a:endParaRPr lang="en-US" dirty="0" smtClean="0"/>
          </a:p>
          <a:p>
            <a:pPr lvl="1"/>
            <a:r>
              <a:rPr lang="en-US" dirty="0" err="1" smtClean="0"/>
              <a:t>vCloud</a:t>
            </a:r>
            <a:r>
              <a:rPr lang="en-US" dirty="0" smtClean="0"/>
              <a:t> Director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10" y="1087273"/>
            <a:ext cx="5431877" cy="4988458"/>
          </a:xfrm>
        </p:spPr>
      </p:pic>
    </p:spTree>
    <p:extLst>
      <p:ext uri="{BB962C8B-B14F-4D97-AF65-F5344CB8AC3E}">
        <p14:creationId xmlns:p14="http://schemas.microsoft.com/office/powerpoint/2010/main" val="50497543"/>
      </p:ext>
    </p:extLst>
  </p:cSld>
  <p:clrMapOvr>
    <a:masterClrMapping/>
  </p:clrMapOvr>
  <p:transition xmlns:p14="http://schemas.microsoft.com/office/powerpoint/2010/main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Callback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5776964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 smtClean="0">
                <a:latin typeface="Courier New"/>
                <a:cs typeface="Courier New"/>
              </a:rPr>
              <a:t>Callback</a:t>
            </a:r>
            <a:r>
              <a:rPr lang="en-US" sz="1800" dirty="0" smtClean="0"/>
              <a:t> interface is utilized for asynchronous control: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package </a:t>
            </a:r>
            <a:r>
              <a:rPr lang="en-US" sz="1400" dirty="0" err="1">
                <a:latin typeface="Courier New"/>
                <a:cs typeface="Courier New"/>
              </a:rPr>
              <a:t>com.servicemesh.core.async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public interface </a:t>
            </a:r>
            <a:r>
              <a:rPr lang="en-US" sz="1400" dirty="0" smtClean="0">
                <a:latin typeface="Courier New"/>
                <a:cs typeface="Courier New"/>
              </a:rPr>
              <a:t>Callback&lt;T&gt; </a:t>
            </a:r>
            <a:r>
              <a:rPr lang="en-US" sz="1400" dirty="0">
                <a:latin typeface="Courier New"/>
                <a:cs typeface="Courier New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    public </a:t>
            </a:r>
            <a:r>
              <a:rPr lang="en-US" sz="1400" dirty="0" smtClean="0">
                <a:latin typeface="Courier New"/>
                <a:cs typeface="Courier New"/>
              </a:rPr>
              <a:t>void </a:t>
            </a:r>
            <a:r>
              <a:rPr lang="en-US" sz="1400" dirty="0">
                <a:latin typeface="Courier New"/>
                <a:cs typeface="Courier New"/>
              </a:rPr>
              <a:t>invoke</a:t>
            </a:r>
            <a:r>
              <a:rPr lang="en-US" sz="1400" dirty="0" smtClean="0">
                <a:latin typeface="Courier New"/>
                <a:cs typeface="Courier New"/>
              </a:rPr>
              <a:t>(T </a:t>
            </a:r>
            <a:r>
              <a:rPr lang="en-US" sz="1400" dirty="0" err="1">
                <a:latin typeface="Courier New"/>
                <a:cs typeface="Courier New"/>
              </a:rPr>
              <a:t>arg</a:t>
            </a:r>
            <a:r>
              <a:rPr lang="en-US" sz="1400" dirty="0">
                <a:latin typeface="Courier New"/>
                <a:cs typeface="Courier New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cs typeface="Courier New"/>
              </a:rPr>
              <a:t>    }</a:t>
            </a:r>
          </a:p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Example – release a distributed </a:t>
            </a:r>
            <a:r>
              <a:rPr lang="en-US" dirty="0" err="1" smtClean="0">
                <a:ea typeface="+mn-ea"/>
                <a:cs typeface="+mn-cs"/>
              </a:rPr>
              <a:t>mutex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import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com.servicemesh.agility.distributed.sync.AsyncLock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;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Promise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AsyncLock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 lock =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AsyncLock.lock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("/agility/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myadapter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/profile/" + </a:t>
            </a:r>
            <a:endParaRPr lang="en-US" sz="1200" dirty="0" smtClean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                       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profileName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+ "/lock");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lock.flatMap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new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Function&lt;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AsyncLock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, Promise&lt;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&gt;&gt;()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 @Override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public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Promise&lt;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 invoke(final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AsyncLock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arg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){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Promise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IHttpResponse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 promise = ..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.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promise.onFailure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Callback&lt;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Throwable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public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void invoke(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Throwable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arg.unlock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}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promise.onComplete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Callback&lt;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public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void invoke(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arg.unlock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}}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promise.onCancel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Callback&lt;Void&gt;()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public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void invoke(Void 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arg.unlock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}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}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}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57092603"/>
      </p:ext>
    </p:extLst>
  </p:cSld>
  <p:clrMapOvr>
    <a:masterClrMapping/>
  </p:clrMapOvr>
  <p:transition xmlns:p14="http://schemas.microsoft.com/office/powerpoint/2010/main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Recovery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2853089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Example </a:t>
            </a:r>
            <a:r>
              <a:rPr lang="en-US" dirty="0">
                <a:ea typeface="+mn-ea"/>
                <a:cs typeface="+mn-cs"/>
              </a:rPr>
              <a:t>– convert an exception condition into a default value of the expected type</a:t>
            </a:r>
            <a:r>
              <a:rPr lang="en-US" dirty="0" smtClean="0">
                <a:ea typeface="+mn-ea"/>
                <a:cs typeface="+mn-cs"/>
              </a:rPr>
              <a:t>:</a:t>
            </a:r>
          </a:p>
          <a:p>
            <a:pPr marL="0" lvl="1" indent="0">
              <a:buNone/>
            </a:pPr>
            <a:endParaRPr lang="en-US" sz="1000" dirty="0" smtClean="0">
              <a:ea typeface="+mn-ea"/>
              <a:cs typeface="+mn-cs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Promise&lt;Integer&gt; promise2 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promise.recover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new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Function&lt;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Throwable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, Integer&gt;()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@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public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Integer invoke(final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Throwable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th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if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th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instanceof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ArithmeticException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return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throw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new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IllegalArgumentException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      }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}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);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74517078"/>
      </p:ext>
    </p:extLst>
  </p:cSld>
  <p:clrMapOvr>
    <a:masterClrMapping/>
  </p:clrMapOvr>
  <p:transition xmlns:p14="http://schemas.microsoft.com/office/powerpoint/2010/main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Compositional Methods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192578"/>
              </p:ext>
            </p:extLst>
          </p:nvPr>
        </p:nvGraphicFramePr>
        <p:xfrm>
          <a:off x="360210" y="947643"/>
          <a:ext cx="8455813" cy="4527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8222"/>
                <a:gridCol w="5267591"/>
              </a:tblGrid>
              <a:tr h="3944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Method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/>
                </a:tc>
              </a:tr>
              <a:tr h="5682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static &lt;T&gt; Promise&lt;T&gt; pure(final T result)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completed promise with the specified result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5982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static &lt;T&gt; Promise&lt;T&gt; pure(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Throwable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th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Returns a completed promise with the specified error result</a:t>
                      </a:r>
                    </a:p>
                  </a:txBody>
                  <a:tcPr/>
                </a:tc>
              </a:tr>
              <a:tr h="67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&lt;R&gt; Promise&lt;R&gt;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map(final Function&lt;T, R&gt;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func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Returns a new promise that, on completion of the current promise, completes by mapping the result using the supplied function</a:t>
                      </a:r>
                      <a:endParaRPr lang="en-US" sz="1400" dirty="0" smtClean="0"/>
                    </a:p>
                  </a:txBody>
                  <a:tcPr/>
                </a:tc>
              </a:tr>
              <a:tr h="67874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&lt;R&gt; Promise&lt;R&gt; </a:t>
                      </a:r>
                    </a:p>
                    <a:p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flatMap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(final Function&lt;T, Promise&lt;R&gt;&gt;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func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Returns a new promise that, on completion of the current promise, completes by mapping the result using the supplied function</a:t>
                      </a:r>
                      <a:endParaRPr lang="en-US" sz="1400" dirty="0"/>
                    </a:p>
                  </a:txBody>
                  <a:tcPr/>
                </a:tc>
              </a:tr>
              <a:tr h="7475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static &lt;T&gt; Promise&lt;List&lt;T&gt;&gt; sequence(final List&lt;Promise&lt;T&gt;&gt; promises)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Returns a promise that completes when the supplied list of promises complete</a:t>
                      </a:r>
                      <a:endParaRPr lang="en-US" sz="1400" dirty="0"/>
                    </a:p>
                  </a:txBody>
                  <a:tcPr/>
                </a:tc>
              </a:tr>
              <a:tr h="75573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static Promise&lt;List&lt;Object&gt;&gt; </a:t>
                      </a:r>
                      <a:r>
                        <a:rPr lang="en-US" sz="1400" dirty="0" err="1" smtClean="0">
                          <a:latin typeface="Courier New"/>
                          <a:cs typeface="Courier New"/>
                        </a:rPr>
                        <a:t>sequenceAny</a:t>
                      </a:r>
                      <a:r>
                        <a:rPr lang="en-US" sz="1400" dirty="0" smtClean="0">
                          <a:latin typeface="Courier New"/>
                          <a:cs typeface="Courier New"/>
                        </a:rPr>
                        <a:t>(List&lt;Promise&lt;?&gt;&gt; promises)</a:t>
                      </a:r>
                      <a:endParaRPr lang="en-US" sz="14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Returns a promise that completes when the supplied list of promises complete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487682"/>
      </p:ext>
    </p:extLst>
  </p:cSld>
  <p:clrMapOvr>
    <a:masterClrMapping/>
  </p:clrMapOvr>
  <p:transition xmlns:p14="http://schemas.microsoft.com/office/powerpoint/2010/main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Pure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3074688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Return </a:t>
            </a:r>
            <a:r>
              <a:rPr lang="en-US" dirty="0">
                <a:ea typeface="+mn-ea"/>
                <a:cs typeface="+mn-cs"/>
              </a:rPr>
              <a:t>a direct conclusion - the simplest type of </a:t>
            </a:r>
            <a:r>
              <a:rPr lang="en-US" dirty="0" smtClean="0">
                <a:ea typeface="+mn-ea"/>
                <a:cs typeface="+mn-cs"/>
              </a:rPr>
              <a:t>result:</a:t>
            </a:r>
          </a:p>
          <a:p>
            <a:pPr marL="0" lvl="1" indent="0"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try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response = new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ServiceProviderResponse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response.setStatus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Status.COMPLETE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// This Promise's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isCompleted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 will return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return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(response);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catch (Exception 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String err = "Exception for " +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method.getName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 + "'" +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uri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+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"': " +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e.toString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// This Promise's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isFailed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 will return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return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(new Exception(err));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97310248"/>
      </p:ext>
    </p:extLst>
  </p:cSld>
  <p:clrMapOvr>
    <a:masterClrMapping/>
  </p:clrMapOvr>
  <p:transition xmlns:p14="http://schemas.microsoft.com/office/powerpoint/2010/main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Map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2893100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Typically used to </a:t>
            </a:r>
            <a:r>
              <a:rPr lang="en-US" dirty="0">
                <a:ea typeface="+mn-ea"/>
                <a:cs typeface="+mn-cs"/>
              </a:rPr>
              <a:t>translate between an external cloud vendor data type and an internal Agility data </a:t>
            </a:r>
            <a:r>
              <a:rPr lang="en-US" dirty="0" smtClean="0">
                <a:ea typeface="+mn-ea"/>
                <a:cs typeface="+mn-cs"/>
              </a:rPr>
              <a:t>type</a:t>
            </a:r>
          </a:p>
          <a:p>
            <a:pPr marL="0" lvl="1" indent="0"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Promise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&lt;Integer&gt; mapped 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promise.map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  new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Function&lt;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CloudType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, Integer&gt;()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@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public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Integer invoke(final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CloudType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result)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{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/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/ If no exception is thrown, the returned Promise's </a:t>
            </a:r>
            <a:endParaRPr lang="en-US" sz="1400" dirty="0" smtClean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          // </a:t>
            </a:r>
            <a:r>
              <a:rPr lang="en-US" sz="1400" dirty="0" err="1" smtClean="0">
                <a:latin typeface="Courier New"/>
                <a:ea typeface="+mn-ea"/>
                <a:cs typeface="Courier New"/>
              </a:rPr>
              <a:t>isCompleted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) will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return true.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return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new Integer(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result.asInteger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);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8301729"/>
      </p:ext>
    </p:extLst>
  </p:cSld>
  <p:clrMapOvr>
    <a:masterClrMapping/>
  </p:clrMapOvr>
  <p:transition xmlns:p14="http://schemas.microsoft.com/office/powerpoint/2010/main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</a:t>
            </a:r>
            <a:r>
              <a:rPr lang="en-US" dirty="0" err="1" smtClean="0"/>
              <a:t>FlatMap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3323987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Can </a:t>
            </a:r>
            <a:r>
              <a:rPr lang="en-US" dirty="0">
                <a:ea typeface="+mn-ea"/>
                <a:cs typeface="+mn-cs"/>
              </a:rPr>
              <a:t>translate from a set of intermediate results to a promise with the final aggregated </a:t>
            </a:r>
            <a:r>
              <a:rPr lang="en-US" dirty="0" smtClean="0">
                <a:ea typeface="+mn-ea"/>
                <a:cs typeface="+mn-cs"/>
              </a:rPr>
              <a:t>result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buNone/>
            </a:pPr>
            <a:endParaRPr lang="en-US" sz="1200" dirty="0" smtClean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final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Promise&lt;Integer&gt; flattened 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promise.flatMap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  new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Function&lt;List&lt;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CloudType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&gt;, Promise&lt;Integer&gt;&gt;()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@Override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public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Promise&lt;Integer&gt; invoke(final List&lt;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CloudType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&gt; </a:t>
            </a:r>
            <a:r>
              <a:rPr lang="en-US" sz="1400" dirty="0" err="1" smtClean="0">
                <a:latin typeface="Courier New"/>
                <a:ea typeface="+mn-ea"/>
                <a:cs typeface="Courier New"/>
              </a:rPr>
              <a:t>intermed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)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{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int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sum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for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CloudType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result : </a:t>
            </a:r>
            <a:r>
              <a:rPr lang="en-US" sz="1400" dirty="0" err="1" smtClean="0">
                <a:latin typeface="Courier New"/>
                <a:ea typeface="+mn-ea"/>
                <a:cs typeface="Courier New"/>
              </a:rPr>
              <a:t>intermed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)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sum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+=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result.asInteger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return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(new Integer(sum));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  }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);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32414802"/>
      </p:ext>
    </p:extLst>
  </p:cSld>
  <p:clrMapOvr>
    <a:masterClrMapping/>
  </p:clrMapOvr>
  <p:transition xmlns:p14="http://schemas.microsoft.com/office/powerpoint/2010/main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Sequence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4185761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Together </a:t>
            </a:r>
            <a:r>
              <a:rPr lang="en-US" dirty="0">
                <a:ea typeface="+mn-ea"/>
                <a:cs typeface="+mn-cs"/>
              </a:rPr>
              <a:t>with a mapping method can combine the results of multiple Promises after they have </a:t>
            </a:r>
            <a:r>
              <a:rPr lang="en-US" dirty="0" smtClean="0">
                <a:ea typeface="+mn-ea"/>
                <a:cs typeface="+mn-cs"/>
              </a:rPr>
              <a:t>completed</a:t>
            </a:r>
          </a:p>
          <a:p>
            <a:pPr marL="0" lvl="1" indent="0">
              <a:buNone/>
            </a:pPr>
            <a:endParaRPr lang="en-US" sz="1200" dirty="0" smtClean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Promise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&lt;Integer&gt;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mappedGrandTotal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(List&lt; Promise&lt;Integer&gt; &gt; promises)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Promise&lt; List&lt;Integer&gt; &gt; promise 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Promise.sequence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(promises);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return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promise.map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(new Function&lt;List&lt;Integer&gt;, Integer&gt;()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@Override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public Integer invoke(final List&lt;Integer&gt; subs)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int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grand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for (Integer sub : subs)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    grand +=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sub.intValue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    return new Integer(grand);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  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   }</a:t>
            </a:r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9031743"/>
      </p:ext>
    </p:extLst>
  </p:cSld>
  <p:clrMapOvr>
    <a:masterClrMapping/>
  </p:clrMapOvr>
  <p:transition xmlns:p14="http://schemas.microsoft.com/office/powerpoint/2010/main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</a:t>
            </a:r>
            <a:r>
              <a:rPr lang="en-US" dirty="0" err="1" smtClean="0"/>
              <a:t>SequenceAny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5136790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Similar to sequence() but </a:t>
            </a:r>
            <a:r>
              <a:rPr lang="en-US" dirty="0">
                <a:ea typeface="+mn-ea"/>
                <a:cs typeface="+mn-cs"/>
              </a:rPr>
              <a:t>can work with Promises associated with generic </a:t>
            </a:r>
            <a:r>
              <a:rPr lang="en-US" dirty="0" smtClean="0">
                <a:ea typeface="+mn-ea"/>
                <a:cs typeface="+mn-cs"/>
              </a:rPr>
              <a:t>types</a:t>
            </a:r>
          </a:p>
          <a:p>
            <a:pPr marL="0" lvl="1" indent="0">
              <a:buNone/>
            </a:pPr>
            <a:endParaRPr lang="en-US" sz="1200" dirty="0" smtClean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400" dirty="0" smtClean="0">
                <a:latin typeface="Courier New"/>
                <a:ea typeface="+mn-ea"/>
                <a:cs typeface="Courier New"/>
              </a:rPr>
              <a:t>  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Promise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&lt;Integer&gt;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flattenedGrandTotal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(List&lt; Promise&lt;Object&gt; &gt; promises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) {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Promise&lt; List&lt;Object&gt; &gt; promise =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Promise.sequenceAny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(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promises);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promise.flatMap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Function&lt; List&lt;Object&gt; , Promise&lt;Integer&gt; 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@Override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public Promise&lt;Integer&gt; invoke(final List&lt;Object&gt; subs)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int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grand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for (Object sub : subs)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if (sub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instanceof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Integer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)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grand += ((Integer)sub).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intValue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;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         else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if (sub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instanceof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String)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try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    grand +=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Integer.parseInt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((String)sub);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catch 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NumberFormatException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nfe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    String err = "Invalid sub: " + (String)sub;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Exception(err));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Integer(grand));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0876729"/>
      </p:ext>
    </p:extLst>
  </p:cSld>
  <p:clrMapOvr>
    <a:masterClrMapping/>
  </p:clrMapOvr>
  <p:transition xmlns:p14="http://schemas.microsoft.com/office/powerpoint/2010/main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HttpClient</a:t>
            </a:r>
            <a:r>
              <a:rPr lang="en-US" dirty="0" smtClean="0"/>
              <a:t> with Promises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2"/>
            <a:ext cx="8234372" cy="1583511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The </a:t>
            </a:r>
            <a:r>
              <a:rPr lang="en-US" dirty="0" err="1" smtClean="0">
                <a:latin typeface="Courier New"/>
                <a:ea typeface="+mn-ea"/>
                <a:cs typeface="Courier New"/>
              </a:rPr>
              <a:t>com.servicemesh.io</a:t>
            </a:r>
            <a:r>
              <a:rPr lang="en-US" dirty="0" smtClean="0">
                <a:ea typeface="+mn-ea"/>
                <a:cs typeface="+mn-cs"/>
              </a:rPr>
              <a:t> bundle provides HTTP client actions via promises</a:t>
            </a:r>
          </a:p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A service adapter can make an HTTP request and synchronously or asynchronously process the HTTP response</a:t>
            </a:r>
          </a:p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Asynchronous:</a:t>
            </a:r>
          </a:p>
          <a:p>
            <a:pPr marL="0" lvl="1" indent="0">
              <a:buNone/>
            </a:pPr>
            <a:endParaRPr lang="en-US" dirty="0" smtClean="0">
              <a:ea typeface="+mn-ea"/>
              <a:cs typeface="+mn-cs"/>
            </a:endParaRPr>
          </a:p>
        </p:txBody>
      </p:sp>
      <p:pic>
        <p:nvPicPr>
          <p:cNvPr id="2" name="Picture 1" descr="promis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3" y="2291682"/>
            <a:ext cx="6207599" cy="31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78186"/>
      </p:ext>
    </p:extLst>
  </p:cSld>
  <p:clrMapOvr>
    <a:masterClrMapping/>
  </p:clrMapOvr>
  <p:transition xmlns:p14="http://schemas.microsoft.com/office/powerpoint/2010/main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HttpClient</a:t>
            </a:r>
            <a:r>
              <a:rPr lang="en-US" dirty="0" smtClean="0"/>
              <a:t> Asynchronous Promise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1"/>
            <a:ext cx="8234372" cy="5749265"/>
          </a:xfrm>
        </p:spPr>
        <p:txBody>
          <a:bodyPr/>
          <a:lstStyle/>
          <a:p>
            <a:pPr marL="166688" lvl="1" indent="-166688">
              <a:buFont typeface="Arial" pitchFamily="34" charset="0"/>
              <a:buChar char="•"/>
            </a:pPr>
            <a:r>
              <a:rPr lang="en-US" sz="1600" dirty="0" smtClean="0">
                <a:ea typeface="+mn-ea"/>
                <a:cs typeface="+mn-cs"/>
              </a:rPr>
              <a:t>Data </a:t>
            </a:r>
            <a:r>
              <a:rPr lang="en-US" sz="1600" dirty="0">
                <a:ea typeface="+mn-ea"/>
                <a:cs typeface="+mn-cs"/>
              </a:rPr>
              <a:t>encode/decode for an adapter is application specific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E.g., </a:t>
            </a:r>
            <a:r>
              <a:rPr lang="en-US" sz="1400" dirty="0" err="1">
                <a:latin typeface="Courier New"/>
                <a:cs typeface="Courier New"/>
              </a:rPr>
              <a:t>core.aws</a:t>
            </a:r>
            <a:r>
              <a:rPr lang="en-US" sz="1400" dirty="0"/>
              <a:t> and </a:t>
            </a:r>
            <a:r>
              <a:rPr lang="en-US" sz="1400" dirty="0" err="1">
                <a:latin typeface="Courier New"/>
                <a:cs typeface="Courier New"/>
              </a:rPr>
              <a:t>core.azure</a:t>
            </a:r>
            <a:r>
              <a:rPr lang="en-US" sz="1400" dirty="0"/>
              <a:t> </a:t>
            </a:r>
            <a:r>
              <a:rPr lang="en-US" sz="1400" dirty="0" smtClean="0"/>
              <a:t>bundles utilize </a:t>
            </a:r>
            <a:r>
              <a:rPr lang="en-US" sz="1400" dirty="0"/>
              <a:t>JAXB </a:t>
            </a:r>
            <a:r>
              <a:rPr lang="en-US" sz="1400" dirty="0" err="1"/>
              <a:t>marshalling</a:t>
            </a:r>
            <a:r>
              <a:rPr lang="en-US" sz="1400" dirty="0"/>
              <a:t>/</a:t>
            </a:r>
            <a:r>
              <a:rPr lang="en-US" sz="1400" dirty="0" err="1"/>
              <a:t>unmarshalling</a:t>
            </a:r>
            <a:endParaRPr lang="en-US" sz="1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public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Promise&lt;T&gt; put(String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uri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, Object resource, final Class&lt;T&gt;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responseClass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) {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try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com.servicemesh.io.http.IHttpRequest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request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com.servicemesh.io.http.HttpClientFactory.getInstance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         .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createRequest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HttpMethod.PUT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,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uri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String content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= _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endpoint.encode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(resource);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addContentTypeHeader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(request);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request.setContent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(content);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Promise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&lt;</a:t>
            </a:r>
            <a:r>
              <a:rPr lang="en-US" sz="1200" dirty="0" err="1" smtClean="0">
                <a:latin typeface="Courier New"/>
                <a:ea typeface="+mn-ea"/>
                <a:cs typeface="Courier New"/>
              </a:rPr>
              <a:t>IHttpResponse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&gt; promise = _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httpClient.promise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(request);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if 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responseClass.getCanonicalName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.equals(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IHttpResponse.class.getCanonicalName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return (Promise&lt;T&gt;)promise;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promise.map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Function&lt;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IHttpResponse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, T&gt;()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@Override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public T invoke(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IHttpResponse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response)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    return _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endpoint.decode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(response,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responseClass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      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}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catch 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(Exception 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String err = "Exception for put " +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uri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 + ": " +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e.toString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    return </a:t>
            </a:r>
            <a:r>
              <a:rPr lang="en-US" sz="1200" dirty="0" err="1">
                <a:latin typeface="Courier New"/>
                <a:ea typeface="+mn-ea"/>
                <a:cs typeface="Courier New"/>
              </a:rPr>
              <a:t>Promise.pure</a:t>
            </a:r>
            <a:r>
              <a:rPr lang="en-US" sz="1200" dirty="0">
                <a:latin typeface="Courier New"/>
                <a:ea typeface="+mn-ea"/>
                <a:cs typeface="Courier New"/>
              </a:rPr>
              <a:t>(new Exception(err));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/>
                <a:ea typeface="+mn-ea"/>
                <a:cs typeface="Courier New"/>
              </a:rPr>
              <a:t>    </a:t>
            </a:r>
            <a:r>
              <a:rPr lang="en-US" sz="1200" dirty="0" smtClean="0">
                <a:latin typeface="Courier New"/>
                <a:ea typeface="+mn-ea"/>
                <a:cs typeface="Courier New"/>
              </a:rPr>
              <a:t>  }</a:t>
            </a:r>
            <a:endParaRPr lang="en-US" sz="1200" dirty="0">
              <a:latin typeface="Courier New"/>
              <a:ea typeface="+mn-ea"/>
              <a:cs typeface="Courier New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Courier New"/>
                <a:ea typeface="+mn-ea"/>
                <a:cs typeface="Courier New"/>
              </a:rPr>
              <a:t>   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2046742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SDK Frequently Used Terms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5482" y="1079392"/>
            <a:ext cx="8408987" cy="2716128"/>
          </a:xfrm>
        </p:spPr>
        <p:txBody>
          <a:bodyPr/>
          <a:lstStyle/>
          <a:p>
            <a:r>
              <a:rPr lang="en-US" i="1" dirty="0" smtClean="0"/>
              <a:t>Service:</a:t>
            </a:r>
            <a:r>
              <a:rPr lang="en-US" dirty="0" smtClean="0"/>
              <a:t> </a:t>
            </a:r>
            <a:r>
              <a:rPr lang="en-US" dirty="0"/>
              <a:t>can be used in the composition of applications to provide support for functionality, such as a </a:t>
            </a:r>
            <a:r>
              <a:rPr lang="en-US" dirty="0" smtClean="0"/>
              <a:t>load balancer or a database service</a:t>
            </a:r>
          </a:p>
          <a:p>
            <a:pPr lvl="1"/>
            <a:r>
              <a:rPr lang="en-US" dirty="0" smtClean="0"/>
              <a:t>Analogous to a Blueprint Workload</a:t>
            </a:r>
          </a:p>
          <a:p>
            <a:r>
              <a:rPr lang="en-US" i="1" dirty="0"/>
              <a:t>Service Provider:</a:t>
            </a:r>
            <a:r>
              <a:rPr lang="en-US" dirty="0"/>
              <a:t> defines a </a:t>
            </a:r>
            <a:r>
              <a:rPr lang="en-US" dirty="0" smtClean="0"/>
              <a:t>cloud’s </a:t>
            </a:r>
            <a:r>
              <a:rPr lang="en-US" dirty="0"/>
              <a:t>end point for managing deployed services</a:t>
            </a:r>
          </a:p>
          <a:p>
            <a:pPr lvl="1"/>
            <a:r>
              <a:rPr lang="en-US" dirty="0"/>
              <a:t>Analogous to </a:t>
            </a:r>
            <a:r>
              <a:rPr lang="en-US" dirty="0" smtClean="0"/>
              <a:t>a cloud provider defining a cloud’s end point for managing VMs </a:t>
            </a:r>
            <a:endParaRPr lang="en-US" i="1" dirty="0" smtClean="0"/>
          </a:p>
          <a:p>
            <a:r>
              <a:rPr lang="en-US" i="1" dirty="0" smtClean="0"/>
              <a:t>Service Instance:</a:t>
            </a:r>
            <a:r>
              <a:rPr lang="en-US" dirty="0" smtClean="0"/>
              <a:t> represents a deployed service in a cloud</a:t>
            </a:r>
          </a:p>
          <a:p>
            <a:pPr lvl="1"/>
            <a:r>
              <a:rPr lang="en-US" dirty="0" smtClean="0"/>
              <a:t>Analogous to a Topology’s Instance representing a VM in the cloud </a:t>
            </a:r>
          </a:p>
        </p:txBody>
      </p:sp>
    </p:spTree>
    <p:extLst>
      <p:ext uri="{BB962C8B-B14F-4D97-AF65-F5344CB8AC3E}">
        <p14:creationId xmlns:p14="http://schemas.microsoft.com/office/powerpoint/2010/main" val="2855837252"/>
      </p:ext>
    </p:extLst>
  </p:cSld>
  <p:clrMapOvr>
    <a:masterClrMapping/>
  </p:clrMapOvr>
  <p:transition xmlns:p14="http://schemas.microsoft.com/office/powerpoint/2010/main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HttpClient</a:t>
            </a:r>
            <a:r>
              <a:rPr lang="en-US" dirty="0" smtClean="0"/>
              <a:t> Synchronous Promise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6150" y="829112"/>
            <a:ext cx="8234372" cy="974113"/>
          </a:xfrm>
        </p:spPr>
        <p:txBody>
          <a:bodyPr/>
          <a:lstStyle/>
          <a:p>
            <a:pPr marL="166688" lvl="1" indent="-166688">
              <a:buChar char="•"/>
            </a:pPr>
            <a:r>
              <a:rPr lang="en-US" dirty="0">
                <a:ea typeface="+mn-ea"/>
                <a:cs typeface="+mn-cs"/>
              </a:rPr>
              <a:t>Synchronous</a:t>
            </a:r>
            <a:r>
              <a:rPr lang="en-US" dirty="0" smtClean="0">
                <a:ea typeface="+mn-ea"/>
                <a:cs typeface="+mn-cs"/>
              </a:rPr>
              <a:t> handling not typically used</a:t>
            </a:r>
          </a:p>
          <a:p>
            <a:pPr marL="166688" lvl="1" indent="-166688">
              <a:buChar char="•"/>
            </a:pPr>
            <a:r>
              <a:rPr lang="en-US" dirty="0" smtClean="0">
                <a:ea typeface="+mn-ea"/>
                <a:cs typeface="+mn-cs"/>
              </a:rPr>
              <a:t>Uses blocking Promise get() method</a:t>
            </a:r>
          </a:p>
          <a:p>
            <a:pPr marL="0" lvl="1" indent="0">
              <a:buNone/>
            </a:pPr>
            <a:endParaRPr lang="en-US" dirty="0" smtClean="0"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25" y="1550727"/>
            <a:ext cx="5226197" cy="3445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6058" y="5080194"/>
            <a:ext cx="75985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ourier New"/>
                <a:cs typeface="Courier New"/>
              </a:rPr>
              <a:t>String </a:t>
            </a:r>
            <a:r>
              <a:rPr lang="en-US" sz="1400" dirty="0" err="1">
                <a:latin typeface="Courier New"/>
                <a:cs typeface="Courier New"/>
              </a:rPr>
              <a:t>uri</a:t>
            </a:r>
            <a:r>
              <a:rPr lang="en-US" sz="1400" dirty="0">
                <a:latin typeface="Courier New"/>
                <a:cs typeface="Courier New"/>
              </a:rPr>
              <a:t> = new String("http://</a:t>
            </a:r>
            <a:r>
              <a:rPr lang="en-US" sz="1400" dirty="0" err="1">
                <a:latin typeface="Courier New"/>
                <a:cs typeface="Courier New"/>
              </a:rPr>
              <a:t>www.csc.com</a:t>
            </a:r>
            <a:r>
              <a:rPr lang="en-US" sz="1400" dirty="0">
                <a:latin typeface="Courier New"/>
                <a:cs typeface="Courier New"/>
              </a:rPr>
              <a:t>");</a:t>
            </a:r>
          </a:p>
          <a:p>
            <a:pPr algn="l"/>
            <a:r>
              <a:rPr lang="en-US" sz="1400" dirty="0" err="1">
                <a:latin typeface="Courier New"/>
                <a:cs typeface="Courier New"/>
              </a:rPr>
              <a:t>IHttpRequest</a:t>
            </a:r>
            <a:r>
              <a:rPr lang="en-US" sz="1400" dirty="0">
                <a:latin typeface="Courier New"/>
                <a:cs typeface="Courier New"/>
              </a:rPr>
              <a:t> request =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</a:p>
          <a:p>
            <a:pPr algn="l"/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HttpClientFactory.getInstance</a:t>
            </a:r>
            <a:r>
              <a:rPr lang="en-US" sz="1400" dirty="0">
                <a:latin typeface="Courier New"/>
                <a:cs typeface="Courier New"/>
              </a:rPr>
              <a:t>().</a:t>
            </a:r>
            <a:r>
              <a:rPr lang="en-US" sz="1400" dirty="0" err="1">
                <a:latin typeface="Courier New"/>
                <a:cs typeface="Courier New"/>
              </a:rPr>
              <a:t>createRequest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HttpMethod.GET</a:t>
            </a:r>
            <a:r>
              <a:rPr lang="en-US" sz="1400" dirty="0">
                <a:latin typeface="Courier New"/>
                <a:cs typeface="Courier New"/>
              </a:rPr>
              <a:t>, </a:t>
            </a:r>
            <a:r>
              <a:rPr lang="en-US" sz="1400" dirty="0" err="1">
                <a:latin typeface="Courier New"/>
                <a:cs typeface="Courier New"/>
              </a:rPr>
              <a:t>uri</a:t>
            </a:r>
            <a:r>
              <a:rPr lang="en-US" sz="1400" dirty="0"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1400" dirty="0">
                <a:latin typeface="Courier New"/>
                <a:cs typeface="Courier New"/>
              </a:rPr>
              <a:t>Promise&lt;</a:t>
            </a:r>
            <a:r>
              <a:rPr lang="en-US" sz="1400" dirty="0" err="1">
                <a:latin typeface="Courier New"/>
                <a:cs typeface="Courier New"/>
              </a:rPr>
              <a:t>IHttpResponse</a:t>
            </a:r>
            <a:r>
              <a:rPr lang="en-US" sz="1400" dirty="0">
                <a:latin typeface="Courier New"/>
                <a:cs typeface="Courier New"/>
              </a:rPr>
              <a:t>&gt; promise = </a:t>
            </a:r>
            <a:r>
              <a:rPr lang="en-US" sz="1400" dirty="0" err="1">
                <a:latin typeface="Courier New"/>
                <a:cs typeface="Courier New"/>
              </a:rPr>
              <a:t>httpClient.promise</a:t>
            </a:r>
            <a:r>
              <a:rPr lang="en-US" sz="1400" dirty="0">
                <a:latin typeface="Courier New"/>
                <a:cs typeface="Courier New"/>
              </a:rPr>
              <a:t>(request);</a:t>
            </a:r>
          </a:p>
          <a:p>
            <a:pPr algn="l"/>
            <a:r>
              <a:rPr lang="en-US" sz="1400" dirty="0" err="1">
                <a:latin typeface="Courier New"/>
                <a:cs typeface="Courier New"/>
              </a:rPr>
              <a:t>IHttpResponse</a:t>
            </a:r>
            <a:r>
              <a:rPr lang="en-US" sz="1400" dirty="0">
                <a:latin typeface="Courier New"/>
                <a:cs typeface="Courier New"/>
              </a:rPr>
              <a:t> response = </a:t>
            </a:r>
            <a:r>
              <a:rPr lang="en-US" sz="1400" dirty="0" err="1">
                <a:latin typeface="Courier New"/>
                <a:cs typeface="Courier New"/>
              </a:rPr>
              <a:t>promise.get</a:t>
            </a:r>
            <a:r>
              <a:rPr lang="en-US" sz="1400" dirty="0">
                <a:latin typeface="Courier New"/>
                <a:cs typeface="Courier New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73979219"/>
      </p:ext>
    </p:extLst>
  </p:cSld>
  <p:clrMapOvr>
    <a:masterClrMapping/>
  </p:clrMapOvr>
  <p:transition xmlns:p14="http://schemas.microsoft.com/office/powerpoint/2010/main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470" y="455962"/>
            <a:ext cx="8408987" cy="458117"/>
          </a:xfrm>
        </p:spPr>
        <p:txBody>
          <a:bodyPr/>
          <a:lstStyle/>
          <a:p>
            <a:r>
              <a:rPr lang="en-US" dirty="0" smtClean="0"/>
              <a:t>Lab 5: Promise Exercises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887738"/>
            <a:ext cx="8408987" cy="1195712"/>
          </a:xfrm>
        </p:spPr>
        <p:txBody>
          <a:bodyPr/>
          <a:lstStyle/>
          <a:p>
            <a:r>
              <a:rPr lang="en-US" dirty="0" smtClean="0"/>
              <a:t>Complete the methods </a:t>
            </a:r>
            <a:r>
              <a:rPr lang="en-US" dirty="0"/>
              <a:t>in training/</a:t>
            </a:r>
            <a:r>
              <a:rPr lang="en-US" dirty="0" err="1"/>
              <a:t>promise.exercises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/promise/exercises/</a:t>
            </a:r>
            <a:r>
              <a:rPr lang="en-US" dirty="0" err="1"/>
              <a:t>PromiseExercises.java</a:t>
            </a:r>
            <a:r>
              <a:rPr lang="en-US" dirty="0"/>
              <a:t> and execute the program to verify your </a:t>
            </a:r>
            <a:r>
              <a:rPr lang="en-US" dirty="0" smtClean="0"/>
              <a:t>work</a:t>
            </a:r>
            <a:endParaRPr lang="en-US" dirty="0"/>
          </a:p>
          <a:p>
            <a:pPr lvl="1"/>
            <a:r>
              <a:rPr lang="en-US" dirty="0" smtClean="0"/>
              <a:t>Be brave and avoid </a:t>
            </a:r>
            <a:r>
              <a:rPr lang="en-US" dirty="0" err="1" smtClean="0"/>
              <a:t>PromiseExercisesAnswersNoPeeking.java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78908"/>
      </p:ext>
    </p:extLst>
  </p:cSld>
  <p:clrMapOvr>
    <a:masterClrMapping/>
  </p:clrMapOvr>
  <p:transition xmlns:p14="http://schemas.microsoft.com/office/powerpoint/2010/main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Provider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89789"/>
      </p:ext>
    </p:extLst>
  </p:cSld>
  <p:clrMapOvr>
    <a:masterClrMapping/>
  </p:clrMapOvr>
  <p:transition xmlns:p14="http://schemas.microsoft.com/office/powerpoint/2010/main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IServiceProvider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4383" y="944030"/>
            <a:ext cx="8288724" cy="219034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com.servicemesh.agility.sdk.service.spi.IServiceProvider</a:t>
            </a:r>
            <a:r>
              <a:rPr lang="en-US" dirty="0"/>
              <a:t> interface returned by </a:t>
            </a:r>
            <a:r>
              <a:rPr lang="en-US" dirty="0" err="1"/>
              <a:t>getServiceProviderOperations</a:t>
            </a:r>
            <a:r>
              <a:rPr lang="en-US" dirty="0"/>
              <a:t>() includes a standard set of operations for managing the service provider, as well as lifecycle callouts for changes to the service provider configuration/definition </a:t>
            </a:r>
            <a:endParaRPr lang="en-US" dirty="0" smtClean="0"/>
          </a:p>
          <a:p>
            <a:r>
              <a:rPr lang="en-US" dirty="0" smtClean="0"/>
              <a:t>All the methods in the interface return Promise&lt;</a:t>
            </a:r>
            <a:r>
              <a:rPr lang="en-US" dirty="0" err="1" smtClean="0"/>
              <a:t>ServiceProviderResponse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21645"/>
              </p:ext>
            </p:extLst>
          </p:nvPr>
        </p:nvGraphicFramePr>
        <p:xfrm>
          <a:off x="0" y="2765518"/>
          <a:ext cx="9144000" cy="3388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520"/>
                <a:gridCol w="52724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preCreate</a:t>
                      </a:r>
                      <a:r>
                        <a:rPr lang="en-US" sz="1800" kern="1200" dirty="0" smtClean="0">
                          <a:effectLst/>
                        </a:rPr>
                        <a:t>(</a:t>
                      </a:r>
                      <a:r>
                        <a:rPr lang="en-US" sz="1800" kern="1200" dirty="0" err="1" smtClean="0">
                          <a:effectLst/>
                        </a:rPr>
                        <a:t>ServiceProviderPreCreateRequest</a:t>
                      </a:r>
                      <a:r>
                        <a:rPr lang="en-US" sz="1800" kern="1200" dirty="0" smtClean="0">
                          <a:effectLst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Used by the service provider to validate the configuration of the adapter and allow/reject the settings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postCreate</a:t>
                      </a:r>
                      <a:r>
                        <a:rPr lang="en-US" sz="1800" kern="1200" dirty="0" smtClean="0">
                          <a:effectLst/>
                        </a:rPr>
                        <a:t>(</a:t>
                      </a:r>
                      <a:r>
                        <a:rPr lang="en-US" sz="1800" kern="1200" dirty="0" err="1" smtClean="0">
                          <a:effectLst/>
                        </a:rPr>
                        <a:t>ServiceProviderPostCreateRequest</a:t>
                      </a:r>
                      <a:r>
                        <a:rPr lang="en-US" sz="1800" kern="1200" dirty="0" smtClean="0">
                          <a:effectLst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effectLst/>
                        </a:rPr>
                        <a:t>Called after successful configuration of the service provider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effectLst/>
                        </a:rPr>
                        <a:t>A service adapter could require some sync of the initial configuration with the actual service provider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effectLst/>
                        </a:rPr>
                        <a:t>preUpdate</a:t>
                      </a:r>
                      <a:r>
                        <a:rPr lang="en-US" sz="1800" kern="1200" dirty="0" smtClean="0">
                          <a:effectLst/>
                        </a:rPr>
                        <a:t>(</a:t>
                      </a:r>
                      <a:r>
                        <a:rPr lang="en-US" sz="1800" kern="1200" dirty="0" err="1" smtClean="0">
                          <a:effectLst/>
                        </a:rPr>
                        <a:t>ServiceProviderPreUpdateRequest</a:t>
                      </a:r>
                      <a:r>
                        <a:rPr lang="en-US" sz="1800" kern="1200" dirty="0" smtClean="0">
                          <a:effectLst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Used by the service adapter to validate the configuration of the service provider and allow/reject the settings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756484"/>
      </p:ext>
    </p:extLst>
  </p:cSld>
  <p:clrMapOvr>
    <a:masterClrMapping/>
  </p:clrMapOvr>
  <p:transition xmlns:p14="http://schemas.microsoft.com/office/powerpoint/2010/main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IServiceProvider</a:t>
            </a:r>
            <a:r>
              <a:rPr lang="en-US" dirty="0" smtClean="0"/>
              <a:t> Continued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845172"/>
              </p:ext>
            </p:extLst>
          </p:nvPr>
        </p:nvGraphicFramePr>
        <p:xfrm>
          <a:off x="0" y="771767"/>
          <a:ext cx="9144002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501"/>
                <a:gridCol w="51985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postUpdate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ServiceProviderPostUpdateRequest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after successful configuration of the service provider.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service adapter could require some sync of the new configuration with the actual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ServiceProviderPreDeleteRequest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by the service provider to validate the system is in a valid state to perform a delete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postDelete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ServiceProviderPostDeleteRequest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to clean up any resources associated with the service provider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ping 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ServiceProviderPingRequest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by Agility Platform to request a sync of the current service configuration with the provider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ServiceProviderSyncRequest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by Agility Platform to request a sync of the current service configuration with the provider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from Agility Platform to request a start of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ServiceProviderStopRequest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Called from Agility Platform to request a stop of the service provider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890806"/>
      </p:ext>
    </p:extLst>
  </p:cSld>
  <p:clrMapOvr>
    <a:masterClrMapping/>
  </p:clrMapOvr>
  <p:transition xmlns:p14="http://schemas.microsoft.com/office/powerpoint/2010/main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84" y="894714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ServiceProviderRequest</a:t>
            </a:r>
            <a:r>
              <a:rPr lang="en-US" dirty="0"/>
              <a:t> class is the basis for the </a:t>
            </a:r>
            <a:r>
              <a:rPr lang="en-US" dirty="0" smtClean="0"/>
              <a:t>parameters </a:t>
            </a:r>
            <a:r>
              <a:rPr lang="en-US" dirty="0"/>
              <a:t>to the </a:t>
            </a:r>
            <a:r>
              <a:rPr lang="en-US" dirty="0" err="1"/>
              <a:t>IServiceProvider</a:t>
            </a:r>
            <a:r>
              <a:rPr lang="en-US" dirty="0"/>
              <a:t> methods </a:t>
            </a:r>
          </a:p>
          <a:p>
            <a:r>
              <a:rPr lang="en-US" dirty="0"/>
              <a:t>The </a:t>
            </a:r>
            <a:r>
              <a:rPr lang="en-US" dirty="0" err="1"/>
              <a:t>ServiceProviderRequest</a:t>
            </a:r>
            <a:r>
              <a:rPr lang="en-US" dirty="0"/>
              <a:t> methods provide information to the service adapter 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23155"/>
              </p:ext>
            </p:extLst>
          </p:nvPr>
        </p:nvGraphicFramePr>
        <p:xfrm>
          <a:off x="0" y="2173724"/>
          <a:ext cx="9144000" cy="455900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74112"/>
                <a:gridCol w="7269888"/>
              </a:tblGrid>
              <a:tr h="399737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getProvider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getSettings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zero or more configuration Property objects as specified by the service adapter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getClouds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cloud(s) associated with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getProxies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zero or more proxies used to configure communications with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getLocations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zero or more locations associated with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getNetworks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zero or more networks associated with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getServiceProviderTypes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service provider types used by assets associated with a provided service </a:t>
                      </a:r>
                      <a:endParaRPr lang="en-US" dirty="0" smtClean="0"/>
                    </a:p>
                  </a:txBody>
                  <a:tcPr/>
                </a:tc>
              </a:tr>
              <a:tr h="3997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getServiceProviders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service providers used by assets associated with a provided service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703846"/>
      </p:ext>
    </p:extLst>
  </p:cSld>
  <p:clrMapOvr>
    <a:masterClrMapping/>
  </p:clrMapOvr>
  <p:transition xmlns:p14="http://schemas.microsoft.com/office/powerpoint/2010/main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63634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ServiceProviderResponse</a:t>
            </a:r>
            <a:r>
              <a:rPr lang="en-US" dirty="0"/>
              <a:t> class is returned by an </a:t>
            </a:r>
            <a:r>
              <a:rPr lang="en-US" dirty="0" err="1"/>
              <a:t>IServiceProvider</a:t>
            </a:r>
            <a:r>
              <a:rPr lang="en-US" dirty="0"/>
              <a:t> method </a:t>
            </a:r>
          </a:p>
          <a:p>
            <a:r>
              <a:rPr lang="en-US" dirty="0"/>
              <a:t>The </a:t>
            </a:r>
            <a:r>
              <a:rPr lang="en-US" dirty="0" err="1"/>
              <a:t>ServiceProviderResponse</a:t>
            </a:r>
            <a:r>
              <a:rPr lang="en-US" dirty="0"/>
              <a:t> object allows a service adapter to provide information back to the Agility Platform Services framework.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24000"/>
              </p:ext>
            </p:extLst>
          </p:nvPr>
        </p:nvGraphicFramePr>
        <p:xfrm>
          <a:off x="-3" y="3209361"/>
          <a:ext cx="9144002" cy="128523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28883"/>
                <a:gridCol w="76151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getModified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Agility Platform asset(s) with attributes modified by the service adapter </a:t>
                      </a:r>
                      <a:endParaRPr lang="en-US" dirty="0" smtClean="0"/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service framework subsequently persists the assets.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672987"/>
      </p:ext>
    </p:extLst>
  </p:cSld>
  <p:clrMapOvr>
    <a:masterClrMapping/>
  </p:clrMapOvr>
  <p:transition xmlns:p14="http://schemas.microsoft.com/office/powerpoint/2010/main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ServiceProviderSyncRequest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836126"/>
          </a:xfrm>
        </p:spPr>
        <p:txBody>
          <a:bodyPr/>
          <a:lstStyle/>
          <a:p>
            <a:r>
              <a:rPr lang="en-US" dirty="0" smtClean="0"/>
              <a:t>Of all the </a:t>
            </a:r>
            <a:r>
              <a:rPr lang="en-US" dirty="0" err="1" smtClean="0"/>
              <a:t>ServiceProvider</a:t>
            </a:r>
            <a:r>
              <a:rPr lang="en-US" dirty="0" smtClean="0"/>
              <a:t>****Request classes, Only </a:t>
            </a:r>
            <a:r>
              <a:rPr lang="en-US" dirty="0" err="1" smtClean="0"/>
              <a:t>ServiceProviderSyncRequest</a:t>
            </a:r>
            <a:r>
              <a:rPr lang="en-US" dirty="0" smtClean="0"/>
              <a:t> provides extra methods with additional information. Those methods are listed below.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58308"/>
              </p:ext>
            </p:extLst>
          </p:nvPr>
        </p:nvGraphicFramePr>
        <p:xfrm>
          <a:off x="0" y="2592912"/>
          <a:ext cx="9144000" cy="17526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41277"/>
                <a:gridCol w="67027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getServiceInstances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service instances associated with the service provider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getConnectedAssets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assets connected to the service instances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to the service instances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614895"/>
      </p:ext>
    </p:extLst>
  </p:cSld>
  <p:clrMapOvr>
    <a:masterClrMapping/>
  </p:clrMapOvr>
  <p:transition xmlns:p14="http://schemas.microsoft.com/office/powerpoint/2010/main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ServiceProviderOperations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4221669"/>
          </a:xfrm>
        </p:spPr>
        <p:txBody>
          <a:bodyPr/>
          <a:lstStyle/>
          <a:p>
            <a:r>
              <a:rPr lang="en-US" dirty="0"/>
              <a:t>The Services SDK provides com.servicemesh.agility.sdk.service.operations.ServiceProviderOperations, a default implementation of </a:t>
            </a:r>
            <a:r>
              <a:rPr lang="en-US" dirty="0" err="1"/>
              <a:t>IServiceProvider</a:t>
            </a:r>
            <a:r>
              <a:rPr lang="en-US" dirty="0"/>
              <a:t> for which every method simply returns a completed promise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 service adapter should extend </a:t>
            </a:r>
            <a:r>
              <a:rPr lang="en-US" dirty="0" err="1"/>
              <a:t>ServiceProviderOperations</a:t>
            </a:r>
            <a:r>
              <a:rPr lang="en-US" dirty="0"/>
              <a:t> and override methods as needed </a:t>
            </a:r>
          </a:p>
          <a:p>
            <a:r>
              <a:rPr lang="en-US" dirty="0"/>
              <a:t>For example, implementations of </a:t>
            </a:r>
            <a:r>
              <a:rPr lang="en-US" dirty="0" err="1"/>
              <a:t>preCreate</a:t>
            </a:r>
            <a:r>
              <a:rPr lang="en-US" dirty="0"/>
              <a:t>() and </a:t>
            </a:r>
            <a:r>
              <a:rPr lang="en-US" dirty="0" err="1"/>
              <a:t>preUpdate</a:t>
            </a:r>
            <a:r>
              <a:rPr lang="en-US" dirty="0"/>
              <a:t>() could verify that the required access credentials are available for a service provider while an adapter ping() could attempt an actual connection using those credentials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9-18 at 11.1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0" y="2616856"/>
            <a:ext cx="5676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05999"/>
      </p:ext>
    </p:extLst>
  </p:cSld>
  <p:clrMapOvr>
    <a:masterClrMapping/>
  </p:clrMapOvr>
  <p:transition xmlns:p14="http://schemas.microsoft.com/office/powerpoint/2010/main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5962"/>
            <a:ext cx="8408987" cy="421493"/>
          </a:xfrm>
        </p:spPr>
        <p:txBody>
          <a:bodyPr/>
          <a:lstStyle/>
          <a:p>
            <a:r>
              <a:rPr lang="en-US" dirty="0" smtClean="0"/>
              <a:t>Lab 6: </a:t>
            </a:r>
            <a:r>
              <a:rPr lang="en-US" dirty="0" err="1" smtClean="0"/>
              <a:t>ServiceProvider</a:t>
            </a:r>
            <a:r>
              <a:rPr lang="en-US" dirty="0"/>
              <a:t>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127" y="911957"/>
            <a:ext cx="8408987" cy="3399392"/>
          </a:xfrm>
        </p:spPr>
        <p:txBody>
          <a:bodyPr/>
          <a:lstStyle/>
          <a:p>
            <a:r>
              <a:rPr lang="en-US" dirty="0" smtClean="0"/>
              <a:t>Using the same project from previous labs:</a:t>
            </a:r>
          </a:p>
          <a:p>
            <a:pPr lvl="1"/>
            <a:r>
              <a:rPr lang="en-US" dirty="0" smtClean="0"/>
              <a:t>Derive from the SDK's </a:t>
            </a:r>
            <a:r>
              <a:rPr lang="en-US" dirty="0" err="1" smtClean="0"/>
              <a:t>ServiceProviderOperations</a:t>
            </a:r>
            <a:r>
              <a:rPr lang="en-US" dirty="0" smtClean="0"/>
              <a:t> class</a:t>
            </a:r>
          </a:p>
          <a:p>
            <a:pPr lvl="2"/>
            <a:r>
              <a:rPr lang="en-US" dirty="0" smtClean="0"/>
              <a:t>Implement the ping operation and have it dump the value of the String property you set up in Lab 3 to the logs.</a:t>
            </a:r>
          </a:p>
          <a:p>
            <a:pPr lvl="1"/>
            <a:r>
              <a:rPr lang="en-US" dirty="0" smtClean="0"/>
              <a:t>Implement the </a:t>
            </a:r>
            <a:r>
              <a:rPr lang="en-US" dirty="0" err="1" smtClean="0"/>
              <a:t>ServiceAdapter</a:t>
            </a:r>
            <a:r>
              <a:rPr lang="en-US" dirty="0" smtClean="0"/>
              <a:t> method to return an instance of your operations class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IServiceProvider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getServiceProviderOperations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Build your project and deploy the new version to the Agility Platform and try out your service</a:t>
            </a:r>
          </a:p>
          <a:p>
            <a:pPr lvl="1"/>
            <a:r>
              <a:rPr lang="en-US" dirty="0" smtClean="0"/>
              <a:t>The ping operation is triggered by the Test Connection button under </a:t>
            </a:r>
            <a:r>
              <a:rPr lang="en-US" dirty="0" err="1" smtClean="0"/>
              <a:t>CloudProvider</a:t>
            </a:r>
            <a:r>
              <a:rPr lang="en-US" dirty="0" smtClean="0"/>
              <a:t> -&gt; </a:t>
            </a:r>
            <a:r>
              <a:rPr lang="en-US" dirty="0" err="1" smtClean="0"/>
              <a:t>NetworkServices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33766362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6713" y="457200"/>
            <a:ext cx="8408987" cy="678183"/>
          </a:xfrm>
        </p:spPr>
        <p:txBody>
          <a:bodyPr/>
          <a:lstStyle/>
          <a:p>
            <a:r>
              <a:rPr lang="en-US" dirty="0" smtClean="0"/>
              <a:t>Example: Registered Service Adapters (1/3)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7092" y="1200851"/>
            <a:ext cx="8100176" cy="1474033"/>
          </a:xfrm>
        </p:spPr>
        <p:txBody>
          <a:bodyPr/>
          <a:lstStyle/>
          <a:p>
            <a:r>
              <a:rPr lang="en-US" dirty="0" smtClean="0"/>
              <a:t>Adapters built on the Services SDK create Asset Types</a:t>
            </a:r>
          </a:p>
          <a:p>
            <a:pPr lvl="1"/>
            <a:r>
              <a:rPr lang="en-US" dirty="0" smtClean="0"/>
              <a:t>Azure SQL</a:t>
            </a:r>
          </a:p>
          <a:p>
            <a:pPr lvl="1"/>
            <a:r>
              <a:rPr lang="en-US" dirty="0" smtClean="0"/>
              <a:t>Azure Traffic Manager</a:t>
            </a:r>
          </a:p>
          <a:p>
            <a:endParaRPr lang="en-US" dirty="0"/>
          </a:p>
        </p:txBody>
      </p:sp>
      <p:pic>
        <p:nvPicPr>
          <p:cNvPr id="3" name="Content Placeholder 2" descr="RegServic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0" b="5600"/>
          <a:stretch>
            <a:fillRect/>
          </a:stretch>
        </p:blipFill>
        <p:spPr>
          <a:xfrm>
            <a:off x="296034" y="2549800"/>
            <a:ext cx="8782878" cy="3107869"/>
          </a:xfrm>
        </p:spPr>
      </p:pic>
    </p:spTree>
    <p:extLst>
      <p:ext uri="{BB962C8B-B14F-4D97-AF65-F5344CB8AC3E}">
        <p14:creationId xmlns:p14="http://schemas.microsoft.com/office/powerpoint/2010/main" val="2342438681"/>
      </p:ext>
    </p:extLst>
  </p:cSld>
  <p:clrMapOvr>
    <a:masterClrMapping/>
  </p:clrMapOvr>
  <p:transition xmlns:p14="http://schemas.microsoft.com/office/powerpoint/2010/main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Service Instance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586147"/>
      </p:ext>
    </p:extLst>
  </p:cSld>
  <p:clrMapOvr>
    <a:masterClrMapping/>
  </p:clrMapOvr>
  <p:transition xmlns:p14="http://schemas.microsoft.com/office/powerpoint/2010/main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IServiceInstance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6713" y="882385"/>
            <a:ext cx="8408987" cy="2190343"/>
          </a:xfrm>
        </p:spPr>
        <p:txBody>
          <a:bodyPr/>
          <a:lstStyle/>
          <a:p>
            <a:r>
              <a:rPr lang="en-US" dirty="0"/>
              <a:t>The Agility Platform creates a </a:t>
            </a:r>
            <a:r>
              <a:rPr lang="en-US" dirty="0" err="1"/>
              <a:t>ServiceInstance</a:t>
            </a:r>
            <a:r>
              <a:rPr lang="en-US" dirty="0"/>
              <a:t> asset upon successful deployment of a Blueprint containing a Service </a:t>
            </a:r>
          </a:p>
          <a:p>
            <a:r>
              <a:rPr lang="en-US" dirty="0"/>
              <a:t>The </a:t>
            </a:r>
            <a:r>
              <a:rPr lang="en-US" dirty="0" err="1"/>
              <a:t>com.servicemesh.agility.sdk.service.spi.IServiceInstance</a:t>
            </a:r>
            <a:r>
              <a:rPr lang="en-US" dirty="0"/>
              <a:t> interface returned by a service adapter </a:t>
            </a:r>
            <a:r>
              <a:rPr lang="en-US" dirty="0" err="1"/>
              <a:t>getServiceInstanceOperations</a:t>
            </a:r>
            <a:r>
              <a:rPr lang="en-US" dirty="0"/>
              <a:t>() represents the operations for a </a:t>
            </a:r>
            <a:r>
              <a:rPr lang="en-US" dirty="0" err="1"/>
              <a:t>ServiceInstance</a:t>
            </a:r>
            <a:r>
              <a:rPr lang="en-US" dirty="0"/>
              <a:t> </a:t>
            </a:r>
          </a:p>
          <a:p>
            <a:r>
              <a:rPr lang="en-US" dirty="0" smtClean="0"/>
              <a:t>Similar to the </a:t>
            </a:r>
            <a:r>
              <a:rPr lang="en-US" dirty="0" err="1" smtClean="0"/>
              <a:t>IServiceProvider</a:t>
            </a:r>
            <a:r>
              <a:rPr lang="en-US" dirty="0" smtClean="0"/>
              <a:t>, these methods return Promise&lt;</a:t>
            </a:r>
            <a:r>
              <a:rPr lang="en-US" dirty="0" err="1" smtClean="0"/>
              <a:t>ServiceProviderResponse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66940"/>
      </p:ext>
    </p:extLst>
  </p:cSld>
  <p:clrMapOvr>
    <a:masterClrMapping/>
  </p:clrMapOvr>
  <p:transition xmlns:p14="http://schemas.microsoft.com/office/powerpoint/2010/main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IServiceInstance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9218"/>
              </p:ext>
            </p:extLst>
          </p:nvPr>
        </p:nvGraphicFramePr>
        <p:xfrm>
          <a:off x="0" y="903840"/>
          <a:ext cx="9144000" cy="475995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872816"/>
                <a:gridCol w="62711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Validates the configuration of the service instance prior to deployment, update, or delete and prevents the event for an invalid configuration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provision(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ServiceInstanceProvisionRequest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Provisions resources in the cloud upon service instance creation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reconfigure 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Revises any affected resources in the cloud after update of a service instance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ServiceInstanceStartRequest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Starts a service from a stopped/suspended state</a:t>
                      </a:r>
                      <a:b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ServiceInstanceStopRequest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Puts a running service into a stopped/suspended state</a:t>
                      </a:r>
                      <a:b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release(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ServiceInstanceReleaseRequest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request)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Releases any resources in the cloud associated with the service instance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58547"/>
      </p:ext>
    </p:extLst>
  </p:cSld>
  <p:clrMapOvr>
    <a:masterClrMapping/>
  </p:clrMapOvr>
  <p:transition xmlns:p14="http://schemas.microsoft.com/office/powerpoint/2010/main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Calls the </a:t>
            </a:r>
            <a:r>
              <a:rPr lang="en-US" dirty="0" err="1" smtClean="0"/>
              <a:t>IServiceInstance</a:t>
            </a:r>
            <a:r>
              <a:rPr lang="en-US" dirty="0" smtClean="0"/>
              <a:t>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622" y="835261"/>
            <a:ext cx="8408987" cy="688740"/>
          </a:xfrm>
        </p:spPr>
        <p:txBody>
          <a:bodyPr/>
          <a:lstStyle/>
          <a:p>
            <a:r>
              <a:rPr lang="en-US" sz="1800" dirty="0" err="1"/>
              <a:t>IServiceInstance</a:t>
            </a:r>
            <a:r>
              <a:rPr lang="en-US" sz="1800" dirty="0"/>
              <a:t> method invocations can occur during the following service-related Business Process Model and Notation (BPMN) workflows </a:t>
            </a:r>
          </a:p>
          <a:p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91470"/>
              </p:ext>
            </p:extLst>
          </p:nvPr>
        </p:nvGraphicFramePr>
        <p:xfrm>
          <a:off x="115454" y="1438734"/>
          <a:ext cx="8843817" cy="461263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48362"/>
                <a:gridCol w="1931836"/>
                <a:gridCol w="50636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Workflow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Workflow Node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IServiceInstance</a:t>
                      </a:r>
                      <a:r>
                        <a:rPr lang="en-US" sz="1400" dirty="0" smtClean="0"/>
                        <a:t> Methods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service-provision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SetStateStarting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reconfigure(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provision(</a:t>
                      </a:r>
                      <a:r>
                        <a:rPr lang="en-US" sz="1400" dirty="0" err="1" smtClean="0"/>
                        <a:t>ServiceInstanceProvisionRequest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service-stop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SetStateStopping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reconfigure(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stop(</a:t>
                      </a:r>
                      <a:r>
                        <a:rPr lang="en-US" sz="1400" dirty="0" err="1" smtClean="0"/>
                        <a:t>ServiceInstanceStopRequest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service-start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SetStateStarting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reconfigure(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start(</a:t>
                      </a:r>
                      <a:r>
                        <a:rPr lang="en-US" sz="1400" dirty="0" err="1" smtClean="0"/>
                        <a:t>ServiceInstanceStartRequest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service-restart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SetStateStopping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reconfigure(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stop(</a:t>
                      </a:r>
                      <a:r>
                        <a:rPr lang="en-US" sz="1400" dirty="0" err="1" smtClean="0"/>
                        <a:t>ServiceInstanceStopRequest</a:t>
                      </a:r>
                      <a:r>
                        <a:rPr lang="en-US" sz="14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start(</a:t>
                      </a:r>
                      <a:r>
                        <a:rPr lang="en-US" sz="1400" dirty="0" err="1" smtClean="0"/>
                        <a:t>ServiceInstanceStartRequest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service-release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SetStateStopping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reconfigure(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ServiceInstanceReconfigureRequest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release(</a:t>
                      </a:r>
                      <a:r>
                        <a:rPr lang="en-US" sz="1400" dirty="0" err="1" smtClean="0"/>
                        <a:t>ServiceInstanceReleaseRequest</a:t>
                      </a:r>
                      <a:r>
                        <a:rPr lang="en-US" sz="14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service-delete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PreDelete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Callout 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validate(</a:t>
                      </a: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ServiceInstanceValidateRequest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161308"/>
      </p:ext>
    </p:extLst>
  </p:cSld>
  <p:clrMapOvr>
    <a:masterClrMapping/>
  </p:clrMapOvr>
  <p:transition xmlns:p14="http://schemas.microsoft.com/office/powerpoint/2010/main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ServiceInstanceRequest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2" y="956359"/>
            <a:ext cx="8408987" cy="2036455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err="1"/>
              <a:t>ServiceInstanceRequest</a:t>
            </a:r>
            <a:r>
              <a:rPr lang="en-US" dirty="0"/>
              <a:t> class is the basis for the </a:t>
            </a:r>
            <a:r>
              <a:rPr lang="en-US" dirty="0" smtClean="0"/>
              <a:t>parameters </a:t>
            </a:r>
            <a:r>
              <a:rPr lang="en-US" dirty="0"/>
              <a:t>to the </a:t>
            </a:r>
            <a:r>
              <a:rPr lang="en-US" dirty="0" err="1"/>
              <a:t>IServiceInstanceLifecycle</a:t>
            </a:r>
            <a:r>
              <a:rPr lang="en-US" dirty="0"/>
              <a:t> methods </a:t>
            </a:r>
            <a:endParaRPr lang="en-US" dirty="0" smtClean="0"/>
          </a:p>
          <a:p>
            <a:r>
              <a:rPr lang="en-US" dirty="0" err="1"/>
              <a:t>ServiceInstanceRequest</a:t>
            </a:r>
            <a:r>
              <a:rPr lang="en-US" dirty="0"/>
              <a:t> extends </a:t>
            </a:r>
            <a:r>
              <a:rPr lang="en-US" dirty="0" err="1"/>
              <a:t>ServiceProviderRequest</a:t>
            </a:r>
            <a:r>
              <a:rPr lang="en-US" dirty="0"/>
              <a:t> with the following methods: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98403"/>
              </p:ext>
            </p:extLst>
          </p:nvPr>
        </p:nvGraphicFramePr>
        <p:xfrm>
          <a:off x="0" y="2275840"/>
          <a:ext cx="9144000" cy="4582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53607"/>
                <a:gridCol w="66903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service instance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getOriginalServiceInstance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an update, returns the service instance as currently persisted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getDependentServiceInstance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validation of an update to the service instance, returns a service instance asset that is connected to this service instance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getSrcConnections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from this service instance to another Agility Platform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getDestConnections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connections to this service instance from another Agility Platform asset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getDependencies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Agility Platform assets upon which this service instance has a dependency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getDependents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all Agility Platform assets that are dependent upon this service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716696"/>
      </p:ext>
    </p:extLst>
  </p:cSld>
  <p:clrMapOvr>
    <a:masterClrMapping/>
  </p:clrMapOvr>
  <p:transition xmlns:p14="http://schemas.microsoft.com/office/powerpoint/2010/main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ServiceInstanceValidateRequest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1236236"/>
          </a:xfrm>
        </p:spPr>
        <p:txBody>
          <a:bodyPr/>
          <a:lstStyle/>
          <a:p>
            <a:r>
              <a:rPr lang="en-US" dirty="0"/>
              <a:t>Of all the </a:t>
            </a:r>
            <a:r>
              <a:rPr lang="en-US" dirty="0" err="1" smtClean="0"/>
              <a:t>ServiceInstance</a:t>
            </a:r>
            <a:r>
              <a:rPr lang="en-US" dirty="0" smtClean="0"/>
              <a:t>*</a:t>
            </a:r>
            <a:r>
              <a:rPr lang="en-US" dirty="0"/>
              <a:t>***Request classes, Only </a:t>
            </a:r>
            <a:r>
              <a:rPr lang="en-US" dirty="0" err="1"/>
              <a:t>ServiceInstanceValidateRequest</a:t>
            </a:r>
            <a:r>
              <a:rPr lang="en-US" dirty="0" err="1" smtClean="0"/>
              <a:t>provides</a:t>
            </a:r>
            <a:r>
              <a:rPr lang="en-US" dirty="0" smtClean="0"/>
              <a:t> has an extra with </a:t>
            </a:r>
            <a:r>
              <a:rPr lang="en-US" dirty="0"/>
              <a:t>additional information. </a:t>
            </a:r>
            <a:r>
              <a:rPr lang="en-US" dirty="0" smtClean="0"/>
              <a:t>The method is listed </a:t>
            </a:r>
            <a:r>
              <a:rPr lang="en-US" dirty="0"/>
              <a:t>below.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19348"/>
              </p:ext>
            </p:extLst>
          </p:nvPr>
        </p:nvGraphicFramePr>
        <p:xfrm>
          <a:off x="1437692" y="2617570"/>
          <a:ext cx="6096000" cy="128523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62508"/>
                <a:gridCol w="48334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getMode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the type of operation performed: CREATE, UPDATE, or DELETE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37698"/>
      </p:ext>
    </p:extLst>
  </p:cSld>
  <p:clrMapOvr>
    <a:masterClrMapping/>
  </p:clrMapOvr>
  <p:transition xmlns:p14="http://schemas.microsoft.com/office/powerpoint/2010/main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ServiceInstanceOperations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713" y="1412532"/>
            <a:ext cx="8408987" cy="2590452"/>
          </a:xfrm>
        </p:spPr>
        <p:txBody>
          <a:bodyPr/>
          <a:lstStyle/>
          <a:p>
            <a:r>
              <a:rPr lang="en-US" dirty="0"/>
              <a:t>The Services SDK </a:t>
            </a:r>
            <a:r>
              <a:rPr lang="en-US" dirty="0" smtClean="0"/>
              <a:t>provides com.servicemesh.agility.sdk.service.operations.ServiceInstanceOperations </a:t>
            </a:r>
            <a:r>
              <a:rPr lang="en-US" dirty="0"/>
              <a:t>as a default implementation of </a:t>
            </a:r>
            <a:r>
              <a:rPr lang="en-US" dirty="0" err="1"/>
              <a:t>IServiceInstance</a:t>
            </a:r>
            <a:r>
              <a:rPr lang="en-US" dirty="0"/>
              <a:t> for which every method simply returns a completed promise. </a:t>
            </a:r>
            <a:endParaRPr lang="en-US" dirty="0" smtClean="0"/>
          </a:p>
          <a:p>
            <a:r>
              <a:rPr lang="en-US" dirty="0"/>
              <a:t>A service adapter should extend </a:t>
            </a:r>
            <a:r>
              <a:rPr lang="en-US" dirty="0" err="1"/>
              <a:t>ServiceInstanceOperations</a:t>
            </a:r>
            <a:r>
              <a:rPr lang="en-US" dirty="0"/>
              <a:t> and override methods as needed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98107"/>
      </p:ext>
    </p:extLst>
  </p:cSld>
  <p:clrMapOvr>
    <a:masterClrMapping/>
  </p:clrMapOvr>
  <p:transition xmlns:p14="http://schemas.microsoft.com/office/powerpoint/2010/main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405" y="605852"/>
            <a:ext cx="8029822" cy="5387711"/>
            <a:chOff x="595405" y="605852"/>
            <a:chExt cx="8029822" cy="5387711"/>
          </a:xfrm>
        </p:grpSpPr>
        <p:pic>
          <p:nvPicPr>
            <p:cNvPr id="6" name="Picture 5" descr="j017846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05" y="626966"/>
              <a:ext cx="8029822" cy="53665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363375" y="605852"/>
              <a:ext cx="4455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Phosphate Inline"/>
                  <a:cs typeface="Phosphate Inline"/>
                </a:rPr>
                <a:t>15 Minutes of Bliss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877714"/>
      </p:ext>
    </p:extLst>
  </p:cSld>
  <p:clrMapOvr>
    <a:masterClrMapping/>
  </p:clrMapOvr>
  <p:transition xmlns:p14="http://schemas.microsoft.com/office/powerpoint/2010/main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13" y="455962"/>
            <a:ext cx="8408987" cy="421493"/>
          </a:xfrm>
        </p:spPr>
        <p:txBody>
          <a:bodyPr/>
          <a:lstStyle/>
          <a:p>
            <a:r>
              <a:rPr lang="en-US" dirty="0" smtClean="0"/>
              <a:t>Lab </a:t>
            </a:r>
            <a:r>
              <a:rPr lang="en-US" dirty="0"/>
              <a:t>7</a:t>
            </a:r>
            <a:r>
              <a:rPr lang="en-US" dirty="0" smtClean="0"/>
              <a:t>: </a:t>
            </a:r>
            <a:r>
              <a:rPr lang="en-US" dirty="0" err="1" smtClean="0"/>
              <a:t>ServiceInstance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127" y="877321"/>
            <a:ext cx="8408987" cy="4595225"/>
          </a:xfrm>
        </p:spPr>
        <p:txBody>
          <a:bodyPr/>
          <a:lstStyle/>
          <a:p>
            <a:r>
              <a:rPr lang="en-US" dirty="0" smtClean="0"/>
              <a:t>Using the same project as previous labs:</a:t>
            </a:r>
          </a:p>
          <a:p>
            <a:pPr lvl="1"/>
            <a:r>
              <a:rPr lang="en-US" dirty="0" smtClean="0"/>
              <a:t>Derive from the SDK's </a:t>
            </a:r>
            <a:r>
              <a:rPr lang="en-US" dirty="0" err="1" smtClean="0"/>
              <a:t>ServiceInstanceOperations</a:t>
            </a:r>
            <a:r>
              <a:rPr lang="en-US" dirty="0" smtClean="0"/>
              <a:t> class</a:t>
            </a:r>
          </a:p>
          <a:p>
            <a:pPr lvl="2"/>
            <a:r>
              <a:rPr lang="en-US" dirty="0" smtClean="0"/>
              <a:t>Implement the validate method for </a:t>
            </a:r>
            <a:r>
              <a:rPr lang="en-US" dirty="0" err="1" smtClean="0"/>
              <a:t>ValidateMode.CREATE</a:t>
            </a:r>
            <a:r>
              <a:rPr lang="en-US" dirty="0" smtClean="0"/>
              <a:t> and have it check that the Integer property you set up in Lab 3 is not negative.</a:t>
            </a:r>
          </a:p>
          <a:p>
            <a:pPr lvl="2"/>
            <a:r>
              <a:rPr lang="en-US" dirty="0" smtClean="0"/>
              <a:t>Implement the start and release methods and have them write something like “&lt;Your name’s&gt; service says hello” or “&lt;Your name’s&gt; service is taking a nap”</a:t>
            </a:r>
          </a:p>
          <a:p>
            <a:pPr lvl="1"/>
            <a:r>
              <a:rPr lang="en-US" dirty="0" smtClean="0"/>
              <a:t>Implement the </a:t>
            </a:r>
            <a:r>
              <a:rPr lang="en-US" dirty="0" err="1" smtClean="0"/>
              <a:t>ServiceAdapter</a:t>
            </a:r>
            <a:r>
              <a:rPr lang="en-US" dirty="0" smtClean="0"/>
              <a:t> method </a:t>
            </a:r>
            <a:r>
              <a:rPr lang="en-US" dirty="0"/>
              <a:t>to return an instance of your operations </a:t>
            </a:r>
            <a:r>
              <a:rPr lang="en-US" dirty="0" smtClean="0"/>
              <a:t>class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IServiceInstance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getServiceInstanceOperations</a:t>
            </a:r>
            <a:r>
              <a:rPr lang="en-US" dirty="0" smtClean="0">
                <a:latin typeface="Courier New"/>
                <a:cs typeface="Courier New"/>
              </a:rPr>
              <a:t>() </a:t>
            </a:r>
          </a:p>
          <a:p>
            <a:r>
              <a:rPr lang="en-US" dirty="0" smtClean="0"/>
              <a:t>Build your project and deploy the new version to the Agility Platform and try out your service</a:t>
            </a:r>
          </a:p>
          <a:p>
            <a:pPr lvl="1"/>
            <a:r>
              <a:rPr lang="en-US" dirty="0" smtClean="0"/>
              <a:t>The validate method will execute when you try to deploy your blueprint</a:t>
            </a:r>
            <a:endParaRPr lang="en-US" dirty="0"/>
          </a:p>
          <a:p>
            <a:pPr lvl="1"/>
            <a:r>
              <a:rPr lang="en-US" dirty="0" smtClean="0"/>
              <a:t>The start and release methods will execute when you start or release your deployed service instance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229751"/>
      </p:ext>
    </p:extLst>
  </p:cSld>
  <p:clrMapOvr>
    <a:masterClrMapping/>
  </p:clrMapOvr>
  <p:transition xmlns:p14="http://schemas.microsoft.com/office/powerpoint/2010/main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88752" y="722116"/>
            <a:ext cx="6414773" cy="5113810"/>
            <a:chOff x="1120827" y="638146"/>
            <a:chExt cx="6414773" cy="5113810"/>
          </a:xfrm>
        </p:grpSpPr>
        <p:sp>
          <p:nvSpPr>
            <p:cNvPr id="9" name="Rectangle 8"/>
            <p:cNvSpPr/>
            <p:nvPr/>
          </p:nvSpPr>
          <p:spPr bwMode="auto">
            <a:xfrm>
              <a:off x="1120827" y="638146"/>
              <a:ext cx="6414773" cy="511381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4288" y="901244"/>
              <a:ext cx="2450118" cy="45043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38317" y="2697540"/>
              <a:ext cx="15428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200" dirty="0" smtClean="0">
                  <a:solidFill>
                    <a:schemeClr val="tx2">
                      <a:lumMod val="75000"/>
                    </a:schemeClr>
                  </a:solidFill>
                  <a:latin typeface="Phosphate Inline"/>
                  <a:cs typeface="Phosphate Inline"/>
                </a:rPr>
                <a:t>Lunch</a:t>
              </a:r>
              <a:endParaRPr lang="en-US" sz="3200" dirty="0">
                <a:solidFill>
                  <a:schemeClr val="tx2">
                    <a:lumMod val="75000"/>
                  </a:schemeClr>
                </a:solidFill>
                <a:latin typeface="Phosphate Inline"/>
                <a:cs typeface="Phosphate Inl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930173"/>
      </p:ext>
    </p:extLst>
  </p:cSld>
  <p:clrMapOvr>
    <a:masterClrMapping/>
  </p:clrMapOvr>
  <p:transition xmlns:p14="http://schemas.microsoft.com/office/powerpoint/2010/main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CSC Next Gen Presentation Template">
  <a:themeElements>
    <a:clrScheme name="Custom 25">
      <a:dk1>
        <a:srgbClr val="000000"/>
      </a:dk1>
      <a:lt1>
        <a:srgbClr val="FFFFFF"/>
      </a:lt1>
      <a:dk2>
        <a:srgbClr val="B92025"/>
      </a:dk2>
      <a:lt2>
        <a:srgbClr val="969696"/>
      </a:lt2>
      <a:accent1>
        <a:srgbClr val="5491C7"/>
      </a:accent1>
      <a:accent2>
        <a:srgbClr val="0668A0"/>
      </a:accent2>
      <a:accent3>
        <a:srgbClr val="FFFFFF"/>
      </a:accent3>
      <a:accent4>
        <a:srgbClr val="000000"/>
      </a:accent4>
      <a:accent5>
        <a:srgbClr val="5491C7"/>
      </a:accent5>
      <a:accent6>
        <a:srgbClr val="005882"/>
      </a:accent6>
      <a:hlink>
        <a:srgbClr val="5491C7"/>
      </a:hlink>
      <a:folHlink>
        <a:srgbClr val="5491C7"/>
      </a:folHlink>
    </a:clrScheme>
    <a:fontScheme name="CS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SLC08_Final 1">
        <a:dk1>
          <a:srgbClr val="000000"/>
        </a:dk1>
        <a:lt1>
          <a:srgbClr val="FFFFFF"/>
        </a:lt1>
        <a:dk2>
          <a:srgbClr val="CF001E"/>
        </a:dk2>
        <a:lt2>
          <a:srgbClr val="808080"/>
        </a:lt2>
        <a:accent1>
          <a:srgbClr val="2C7C58"/>
        </a:accent1>
        <a:accent2>
          <a:srgbClr val="1B51FF"/>
        </a:accent2>
        <a:accent3>
          <a:srgbClr val="FFFFFF"/>
        </a:accent3>
        <a:accent4>
          <a:srgbClr val="000000"/>
        </a:accent4>
        <a:accent5>
          <a:srgbClr val="ACBFB4"/>
        </a:accent5>
        <a:accent6>
          <a:srgbClr val="1749E7"/>
        </a:accent6>
        <a:hlink>
          <a:srgbClr val="660066"/>
        </a:hlink>
        <a:folHlink>
          <a:srgbClr val="FF8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2">
        <a:dk1>
          <a:srgbClr val="000000"/>
        </a:dk1>
        <a:lt1>
          <a:srgbClr val="FFFFFF"/>
        </a:lt1>
        <a:dk2>
          <a:srgbClr val="EA2839"/>
        </a:dk2>
        <a:lt2>
          <a:srgbClr val="F2AF00"/>
        </a:lt2>
        <a:accent1>
          <a:srgbClr val="B6BF00"/>
        </a:accent1>
        <a:accent2>
          <a:srgbClr val="557630"/>
        </a:accent2>
        <a:accent3>
          <a:srgbClr val="FFFFFF"/>
        </a:accent3>
        <a:accent4>
          <a:srgbClr val="000000"/>
        </a:accent4>
        <a:accent5>
          <a:srgbClr val="D7DCAA"/>
        </a:accent5>
        <a:accent6>
          <a:srgbClr val="4C6A2A"/>
        </a:accent6>
        <a:hlink>
          <a:srgbClr val="6AADE4"/>
        </a:hlink>
        <a:folHlink>
          <a:srgbClr val="0051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3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6AADE4"/>
        </a:accent1>
        <a:accent2>
          <a:srgbClr val="124570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0F3E65"/>
        </a:accent6>
        <a:hlink>
          <a:srgbClr val="B6BF00"/>
        </a:hlink>
        <a:folHlink>
          <a:srgbClr val="85005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4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124570"/>
        </a:accent1>
        <a:accent2>
          <a:srgbClr val="6AADE4"/>
        </a:accent2>
        <a:accent3>
          <a:srgbClr val="FFFFFF"/>
        </a:accent3>
        <a:accent4>
          <a:srgbClr val="000000"/>
        </a:accent4>
        <a:accent5>
          <a:srgbClr val="AAB0BB"/>
        </a:accent5>
        <a:accent6>
          <a:srgbClr val="5F9CCF"/>
        </a:accent6>
        <a:hlink>
          <a:srgbClr val="850057"/>
        </a:hlink>
        <a:folHlink>
          <a:srgbClr val="B6B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C08_Final 5">
        <a:dk1>
          <a:srgbClr val="000000"/>
        </a:dk1>
        <a:lt1>
          <a:srgbClr val="FFFFFF"/>
        </a:lt1>
        <a:dk2>
          <a:srgbClr val="EE2525"/>
        </a:dk2>
        <a:lt2>
          <a:srgbClr val="969696"/>
        </a:lt2>
        <a:accent1>
          <a:srgbClr val="6AADE4"/>
        </a:accent1>
        <a:accent2>
          <a:srgbClr val="850057"/>
        </a:accent2>
        <a:accent3>
          <a:srgbClr val="FFFFFF"/>
        </a:accent3>
        <a:accent4>
          <a:srgbClr val="000000"/>
        </a:accent4>
        <a:accent5>
          <a:srgbClr val="B9D3EF"/>
        </a:accent5>
        <a:accent6>
          <a:srgbClr val="78004E"/>
        </a:accent6>
        <a:hlink>
          <a:srgbClr val="B6BF00"/>
        </a:hlink>
        <a:folHlink>
          <a:srgbClr val="1245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Dark Blue">
      <a:srgbClr val="003F60"/>
    </a:custClr>
    <a:custClr name="Blue">
      <a:srgbClr val="0668A0"/>
    </a:custClr>
    <a:custClr name="Light Blue">
      <a:srgbClr val="5491C7"/>
    </a:custClr>
    <a:custClr name="Dark Gray">
      <a:srgbClr val="636466"/>
    </a:custClr>
    <a:custClr name="Gray">
      <a:srgbClr val="939598"/>
    </a:custClr>
    <a:custClr name="Green">
      <a:srgbClr val="76A72F"/>
    </a:custClr>
    <a:custClr name="Purple">
      <a:srgbClr val="804084"/>
    </a:custClr>
    <a:custClr name="Red">
      <a:srgbClr val="B92025"/>
    </a:custClr>
    <a:custClr name="Sienna">
      <a:srgbClr val="CF6628"/>
    </a:custClr>
    <a:custClr name="Gold">
      <a:srgbClr val="DAAF28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 Next Gen Presentation Template</Template>
  <TotalTime>5612</TotalTime>
  <Words>10185</Words>
  <Application>Microsoft Macintosh PowerPoint</Application>
  <PresentationFormat>On-screen Show (4:3)</PresentationFormat>
  <Paragraphs>1423</Paragraphs>
  <Slides>142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CSC Next Gen Presentation Template</vt:lpstr>
      <vt:lpstr>Agility Platform Services SDK</vt:lpstr>
      <vt:lpstr>Agenda: Day 1</vt:lpstr>
      <vt:lpstr>Agenda: Day 2</vt:lpstr>
      <vt:lpstr>Introduction to Agility Platform SDKs and Adapters</vt:lpstr>
      <vt:lpstr>Agility Platform SDKs</vt:lpstr>
      <vt:lpstr>Adapter Development and Delivery</vt:lpstr>
      <vt:lpstr>Example: Registered Cloud Adapters</vt:lpstr>
      <vt:lpstr>Services SDK Frequently Used Terms</vt:lpstr>
      <vt:lpstr>Example: Registered Service Adapters (1/3)</vt:lpstr>
      <vt:lpstr>Example: Registered Service Adapters (2/3)</vt:lpstr>
      <vt:lpstr>Example: Registered Service Adapters (3/3)</vt:lpstr>
      <vt:lpstr>Example: Deployed Service</vt:lpstr>
      <vt:lpstr>Lab 1: Development Environment Preparation</vt:lpstr>
      <vt:lpstr>PowerPoint Presentation</vt:lpstr>
      <vt:lpstr>Software Architecture</vt:lpstr>
      <vt:lpstr>Services SDK Software Architecture</vt:lpstr>
      <vt:lpstr>Services SDK Dependencies</vt:lpstr>
      <vt:lpstr>Services SDK Exported Packages</vt:lpstr>
      <vt:lpstr>Services Adapter Dependencies</vt:lpstr>
      <vt:lpstr>Example: Azure Traffic Manager Dependencies</vt:lpstr>
      <vt:lpstr>Asset Types</vt:lpstr>
      <vt:lpstr>Agility Platform Asset Types</vt:lpstr>
      <vt:lpstr>Service Asset Type Hierarchy</vt:lpstr>
      <vt:lpstr>Asset Type Property Inheritance</vt:lpstr>
      <vt:lpstr>Property Setting</vt:lpstr>
      <vt:lpstr>Service Provider Asset Type Hierarchy</vt:lpstr>
      <vt:lpstr>Design Connection Asset Type</vt:lpstr>
      <vt:lpstr>Custom Service Design Connections (1/2)</vt:lpstr>
      <vt:lpstr>Custom Service Design Connections (2/2)</vt:lpstr>
      <vt:lpstr>Blueprint Editor Handling of a Service Design Connection</vt:lpstr>
      <vt:lpstr>Viewing Asset Type Definitions Outside the UI</vt:lpstr>
      <vt:lpstr>PowerPoint Presentation</vt:lpstr>
      <vt:lpstr>Lab 2: Example Service Adapter in Agility Platform UI  </vt:lpstr>
      <vt:lpstr>Service Registration and Installation</vt:lpstr>
      <vt:lpstr>Service Adapter Registration</vt:lpstr>
      <vt:lpstr>To Construct and Register a Service Adapter</vt:lpstr>
      <vt:lpstr>Asset Naming Conventions</vt:lpstr>
      <vt:lpstr>The ServiceAdapter Base Class</vt:lpstr>
      <vt:lpstr>The RegistrationRequest Class</vt:lpstr>
      <vt:lpstr>RegistrationRequest Attributes</vt:lpstr>
      <vt:lpstr>The ServiceProviderType Asset Type</vt:lpstr>
      <vt:lpstr>ServiceProvider Asset Type Example With 2 Properties</vt:lpstr>
      <vt:lpstr>ServiceProviderType Example</vt:lpstr>
      <vt:lpstr>Extending an Asset Type</vt:lpstr>
      <vt:lpstr>Registration of the Service Asset Type</vt:lpstr>
      <vt:lpstr>Name Alignment in a ServiceAdapter Class</vt:lpstr>
      <vt:lpstr>Service Adapter Installation</vt:lpstr>
      <vt:lpstr>Service Adapter Updates</vt:lpstr>
      <vt:lpstr>Example Service Registration for a Service With 1 Property</vt:lpstr>
      <vt:lpstr>Registration Response</vt:lpstr>
      <vt:lpstr>Lab 3: Service Adapter Registration</vt:lpstr>
      <vt:lpstr>PowerPoint Presentation</vt:lpstr>
      <vt:lpstr>Supporting Connections for a Service</vt:lpstr>
      <vt:lpstr>Example Connection Allowing Workloads to Depend on a Service</vt:lpstr>
      <vt:lpstr>Using a Custom Design Connection Type</vt:lpstr>
      <vt:lpstr>Example Custom Design Connection With 1 Property</vt:lpstr>
      <vt:lpstr>AssetType Properties – Required Properties</vt:lpstr>
      <vt:lpstr>AssetType Properties – Default Values</vt:lpstr>
      <vt:lpstr>AssetType Properties – Value Lists</vt:lpstr>
      <vt:lpstr>AssetType Properties – Property Validators</vt:lpstr>
      <vt:lpstr>AssetType Properties – String Validators Example</vt:lpstr>
      <vt:lpstr>AssetType Properties – Integer Validators Example</vt:lpstr>
      <vt:lpstr>Lab 4: Service Adapter Registration with Properties</vt:lpstr>
      <vt:lpstr>PowerPoint Presentation</vt:lpstr>
      <vt:lpstr>Asynchronous Promise Framework</vt:lpstr>
      <vt:lpstr>Reactor Design Pattern (1/2)</vt:lpstr>
      <vt:lpstr>Reactor Design Pattern (2/2)</vt:lpstr>
      <vt:lpstr>Promise Class</vt:lpstr>
      <vt:lpstr>Promise Status and Control Methods</vt:lpstr>
      <vt:lpstr>Promise Callback</vt:lpstr>
      <vt:lpstr>Promise Recovery</vt:lpstr>
      <vt:lpstr>Promise Compositional Methods</vt:lpstr>
      <vt:lpstr>Promise Pure Methods</vt:lpstr>
      <vt:lpstr>Promise Map Method</vt:lpstr>
      <vt:lpstr>Promise FlatMap Method</vt:lpstr>
      <vt:lpstr>Promise Sequence Method</vt:lpstr>
      <vt:lpstr>Promise SequenceAny Method</vt:lpstr>
      <vt:lpstr>HttpClient with Promises</vt:lpstr>
      <vt:lpstr>HttpClient Asynchronous Promise Example</vt:lpstr>
      <vt:lpstr>HttpClient Synchronous Promise Example</vt:lpstr>
      <vt:lpstr>Lab 5: Promise Exercises</vt:lpstr>
      <vt:lpstr>Service Provider Operations</vt:lpstr>
      <vt:lpstr>IServiceProvider</vt:lpstr>
      <vt:lpstr>IServiceProvider Continued</vt:lpstr>
      <vt:lpstr>ServiceProviderRequest Class</vt:lpstr>
      <vt:lpstr>ServiceProviderResponse</vt:lpstr>
      <vt:lpstr>ServiceProviderSyncRequest</vt:lpstr>
      <vt:lpstr>ServiceProviderOperations</vt:lpstr>
      <vt:lpstr>Lab 6: ServiceProvider Operations</vt:lpstr>
      <vt:lpstr>Service Instance Operations</vt:lpstr>
      <vt:lpstr>IServiceInstance</vt:lpstr>
      <vt:lpstr>IServiceInstance Methods</vt:lpstr>
      <vt:lpstr>What Calls the IServiceInstance Methods?</vt:lpstr>
      <vt:lpstr>ServiceInstanceRequest Class</vt:lpstr>
      <vt:lpstr>ServiceInstanceValidateRequest</vt:lpstr>
      <vt:lpstr>ServiceInstanceOperations</vt:lpstr>
      <vt:lpstr>PowerPoint Presentation</vt:lpstr>
      <vt:lpstr>Lab 7: ServiceInstance Operations</vt:lpstr>
      <vt:lpstr>PowerPoint Presentation</vt:lpstr>
      <vt:lpstr>Instance Operations</vt:lpstr>
      <vt:lpstr>IInstanceLifecycle</vt:lpstr>
      <vt:lpstr>IInstanceLifecycle Methods</vt:lpstr>
      <vt:lpstr>IInstanceLifecycle Methods Continued</vt:lpstr>
      <vt:lpstr>What Calls the IInstanceLifecycle Methods?</vt:lpstr>
      <vt:lpstr>InstanceRequest Class</vt:lpstr>
      <vt:lpstr>InstanceResponse Class</vt:lpstr>
      <vt:lpstr>InstanceOperations</vt:lpstr>
      <vt:lpstr>Lab 8: Instance Operations</vt:lpstr>
      <vt:lpstr>PowerPoint Presentation</vt:lpstr>
      <vt:lpstr>Service Instance Lifecycle Operations</vt:lpstr>
      <vt:lpstr>IServiceInstanceLifecycle</vt:lpstr>
      <vt:lpstr>IServiceInstanceLifecycle Methods</vt:lpstr>
      <vt:lpstr>IServiceInstanceLifecycle Methods Continued</vt:lpstr>
      <vt:lpstr>What Calls the IServiceInstanceLifecycle methods?</vt:lpstr>
      <vt:lpstr>ServiceInstanceLifecycleRequest Class</vt:lpstr>
      <vt:lpstr>ServiceInstanceLifecycleOperations</vt:lpstr>
      <vt:lpstr>Connection Operations</vt:lpstr>
      <vt:lpstr>IConnection</vt:lpstr>
      <vt:lpstr>Iconnection Methods</vt:lpstr>
      <vt:lpstr>ConnectionRequest Class</vt:lpstr>
      <vt:lpstr>ConnectionOperations</vt:lpstr>
      <vt:lpstr>Asset Operations</vt:lpstr>
      <vt:lpstr>IAssetLifecycle</vt:lpstr>
      <vt:lpstr>IAssetLifecycle Methods</vt:lpstr>
      <vt:lpstr>AssetOperations Request Objects</vt:lpstr>
      <vt:lpstr>Registration of Assets</vt:lpstr>
      <vt:lpstr>AssetOperations</vt:lpstr>
      <vt:lpstr>PowerPoint Presentation</vt:lpstr>
      <vt:lpstr>Agility Platform Policies and Services</vt:lpstr>
      <vt:lpstr>Agility Platform Policies</vt:lpstr>
      <vt:lpstr>LifecycleValidation Policy</vt:lpstr>
      <vt:lpstr>LifecyclePostProcess Policy</vt:lpstr>
      <vt:lpstr>Deployment Policy</vt:lpstr>
      <vt:lpstr>Firewall Policy (1/2)</vt:lpstr>
      <vt:lpstr>Firewall Policy (2/2)</vt:lpstr>
      <vt:lpstr>Worfklow Policy</vt:lpstr>
      <vt:lpstr>Service Adapter Packaging and Distribution</vt:lpstr>
      <vt:lpstr>Service Adapter Bundle Manifest (1/2)</vt:lpstr>
      <vt:lpstr>Service Adapter Bundle Manifest (2/2)</vt:lpstr>
      <vt:lpstr>Service Adapter Jar</vt:lpstr>
      <vt:lpstr>Service Adapter RPM</vt:lpstr>
      <vt:lpstr>Embedded Jars</vt:lpstr>
    </vt:vector>
  </TitlesOfParts>
  <Company>CSC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Next Gen Presentation Template</dc:title>
  <dc:creator>CSC</dc:creator>
  <cp:lastModifiedBy>Paul Noll</cp:lastModifiedBy>
  <cp:revision>292</cp:revision>
  <dcterms:created xsi:type="dcterms:W3CDTF">2014-02-05T00:48:47Z</dcterms:created>
  <dcterms:modified xsi:type="dcterms:W3CDTF">2015-09-28T21:29:06Z</dcterms:modified>
</cp:coreProperties>
</file>